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pricots" pitchFamily="2" charset="0"/>
      <p:regular r:id="rId13"/>
    </p:embeddedFont>
    <p:embeddedFont>
      <p:font typeface="Impact" panose="020B0806030902050204" pitchFamily="34" charset="0"/>
      <p:regular r:id="rId14"/>
    </p:embeddedFont>
    <p:embeddedFont>
      <p:font typeface="Inter" panose="020B0502030000000004" pitchFamily="34" charset="0"/>
      <p:regular r:id="rId15"/>
    </p:embeddedFont>
    <p:embeddedFont>
      <p:font typeface="Inter Bold" panose="020B0802030000000004" pitchFamily="34" charset="0"/>
      <p:regular r:id="rId16"/>
      <p:bold r:id="rId17"/>
    </p:embeddedFont>
    <p:embeddedFont>
      <p:font typeface="Inter Semi-Bold" panose="02000503000000020004" pitchFamily="2" charset="0"/>
      <p:regular r:id="rId18"/>
      <p:bold r:id="rId19"/>
    </p:embeddedFont>
    <p:embeddedFont>
      <p:font typeface="Lilita One" panose="02000000000000000000" pitchFamily="2" charset="0"/>
      <p:regular r:id="rId20"/>
    </p:embeddedFont>
    <p:embeddedFont>
      <p:font typeface="Rubik One" panose="02000604000000020004" pitchFamily="2" charset="-79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7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516" autoAdjust="0"/>
  </p:normalViewPr>
  <p:slideViewPr>
    <p:cSldViewPr>
      <p:cViewPr varScale="1">
        <p:scale>
          <a:sx n="67" d="100"/>
          <a:sy n="67" d="100"/>
        </p:scale>
        <p:origin x="9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5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5" Type="http://schemas.openxmlformats.org/officeDocument/2006/relationships/image" Target="../media/image15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5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4.png"/><Relationship Id="rId5" Type="http://schemas.openxmlformats.org/officeDocument/2006/relationships/image" Target="../media/image15.png"/><Relationship Id="rId10" Type="http://schemas.openxmlformats.org/officeDocument/2006/relationships/image" Target="../media/image53.sv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15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3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3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image" Target="../media/image1.jpeg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1.png"/><Relationship Id="rId5" Type="http://schemas.openxmlformats.org/officeDocument/2006/relationships/image" Target="../media/image1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76021" y="8683898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168108" y="5143500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585611" y="-4114800"/>
            <a:ext cx="8473205" cy="8229600"/>
          </a:xfrm>
          <a:custGeom>
            <a:avLst/>
            <a:gdLst/>
            <a:ahLst/>
            <a:cxnLst/>
            <a:rect l="l" t="t" r="r" b="b"/>
            <a:pathLst>
              <a:path w="8473205" h="8229600">
                <a:moveTo>
                  <a:pt x="0" y="0"/>
                </a:moveTo>
                <a:lnTo>
                  <a:pt x="8473205" y="0"/>
                </a:lnTo>
                <a:lnTo>
                  <a:pt x="8473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62622">
            <a:off x="-3327857" y="7620000"/>
            <a:ext cx="7632954" cy="8229600"/>
          </a:xfrm>
          <a:custGeom>
            <a:avLst/>
            <a:gdLst/>
            <a:ahLst/>
            <a:cxnLst/>
            <a:rect l="l" t="t" r="r" b="b"/>
            <a:pathLst>
              <a:path w="7632954" h="8229600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904205" y="-4508374"/>
            <a:ext cx="8284832" cy="8229600"/>
          </a:xfrm>
          <a:custGeom>
            <a:avLst/>
            <a:gdLst/>
            <a:ahLst/>
            <a:cxnLst/>
            <a:rect l="l" t="t" r="r" b="b"/>
            <a:pathLst>
              <a:path w="8284832" h="8229600">
                <a:moveTo>
                  <a:pt x="0" y="0"/>
                </a:moveTo>
                <a:lnTo>
                  <a:pt x="8284833" y="0"/>
                </a:lnTo>
                <a:lnTo>
                  <a:pt x="8284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116884" y="5676900"/>
            <a:ext cx="8284832" cy="8229600"/>
          </a:xfrm>
          <a:custGeom>
            <a:avLst/>
            <a:gdLst/>
            <a:ahLst/>
            <a:cxnLst/>
            <a:rect l="l" t="t" r="r" b="b"/>
            <a:pathLst>
              <a:path w="8284832" h="8229600">
                <a:moveTo>
                  <a:pt x="0" y="0"/>
                </a:moveTo>
                <a:lnTo>
                  <a:pt x="8284832" y="0"/>
                </a:lnTo>
                <a:lnTo>
                  <a:pt x="82848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V="1">
            <a:off x="8666226" y="-6132634"/>
            <a:ext cx="5915025" cy="8229600"/>
          </a:xfrm>
          <a:custGeom>
            <a:avLst/>
            <a:gdLst/>
            <a:ahLst/>
            <a:cxnLst/>
            <a:rect l="l" t="t" r="r" b="b"/>
            <a:pathLst>
              <a:path w="5915025" h="8229600">
                <a:moveTo>
                  <a:pt x="0" y="8229600"/>
                </a:moveTo>
                <a:lnTo>
                  <a:pt x="5915025" y="8229600"/>
                </a:lnTo>
                <a:lnTo>
                  <a:pt x="591502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3228975" y="8274875"/>
            <a:ext cx="5915025" cy="8229600"/>
          </a:xfrm>
          <a:custGeom>
            <a:avLst/>
            <a:gdLst/>
            <a:ahLst/>
            <a:cxnLst/>
            <a:rect l="l" t="t" r="r" b="b"/>
            <a:pathLst>
              <a:path w="5915025" h="8229600">
                <a:moveTo>
                  <a:pt x="5915025" y="0"/>
                </a:moveTo>
                <a:lnTo>
                  <a:pt x="0" y="0"/>
                </a:lnTo>
                <a:lnTo>
                  <a:pt x="0" y="8229600"/>
                </a:lnTo>
                <a:lnTo>
                  <a:pt x="5915025" y="8229600"/>
                </a:lnTo>
                <a:lnTo>
                  <a:pt x="591502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1977968">
            <a:off x="-119660" y="1910285"/>
            <a:ext cx="7152643" cy="10832907"/>
            <a:chOff x="0" y="0"/>
            <a:chExt cx="1744374" cy="26419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4374" cy="2641911"/>
            </a:xfrm>
            <a:custGeom>
              <a:avLst/>
              <a:gdLst/>
              <a:ahLst/>
              <a:cxnLst/>
              <a:rect l="l" t="t" r="r" b="b"/>
              <a:pathLst>
                <a:path w="1744374" h="2641911">
                  <a:moveTo>
                    <a:pt x="872187" y="0"/>
                  </a:moveTo>
                  <a:lnTo>
                    <a:pt x="872187" y="0"/>
                  </a:lnTo>
                  <a:cubicBezTo>
                    <a:pt x="1353883" y="0"/>
                    <a:pt x="1744374" y="390491"/>
                    <a:pt x="1744374" y="872187"/>
                  </a:cubicBezTo>
                  <a:lnTo>
                    <a:pt x="1744374" y="1769724"/>
                  </a:lnTo>
                  <a:cubicBezTo>
                    <a:pt x="1744374" y="2001042"/>
                    <a:pt x="1652483" y="2222886"/>
                    <a:pt x="1488917" y="2386453"/>
                  </a:cubicBezTo>
                  <a:cubicBezTo>
                    <a:pt x="1325350" y="2550020"/>
                    <a:pt x="1103506" y="2641911"/>
                    <a:pt x="872187" y="2641911"/>
                  </a:cubicBezTo>
                  <a:lnTo>
                    <a:pt x="872187" y="2641911"/>
                  </a:lnTo>
                  <a:cubicBezTo>
                    <a:pt x="390491" y="2641911"/>
                    <a:pt x="0" y="2251419"/>
                    <a:pt x="0" y="1769724"/>
                  </a:cubicBezTo>
                  <a:lnTo>
                    <a:pt x="0" y="872187"/>
                  </a:lnTo>
                  <a:cubicBezTo>
                    <a:pt x="0" y="640869"/>
                    <a:pt x="91891" y="419025"/>
                    <a:pt x="255458" y="255458"/>
                  </a:cubicBezTo>
                  <a:cubicBezTo>
                    <a:pt x="419025" y="91891"/>
                    <a:pt x="640869" y="0"/>
                    <a:pt x="872187" y="0"/>
                  </a:cubicBezTo>
                  <a:close/>
                </a:path>
              </a:pathLst>
            </a:custGeom>
            <a:solidFill>
              <a:srgbClr val="384F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44374" cy="2680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55672" y="2445267"/>
            <a:ext cx="7321324" cy="7321324"/>
          </a:xfrm>
          <a:custGeom>
            <a:avLst/>
            <a:gdLst/>
            <a:ahLst/>
            <a:cxnLst/>
            <a:rect l="l" t="t" r="r" b="b"/>
            <a:pathLst>
              <a:path w="7321324" h="7321324">
                <a:moveTo>
                  <a:pt x="0" y="0"/>
                </a:moveTo>
                <a:lnTo>
                  <a:pt x="7321324" y="0"/>
                </a:lnTo>
                <a:lnTo>
                  <a:pt x="7321324" y="7321324"/>
                </a:lnTo>
                <a:lnTo>
                  <a:pt x="0" y="7321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8777096" y="7910429"/>
            <a:ext cx="5467400" cy="715266"/>
            <a:chOff x="0" y="0"/>
            <a:chExt cx="1439974" cy="1883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39974" cy="188383"/>
            </a:xfrm>
            <a:custGeom>
              <a:avLst/>
              <a:gdLst/>
              <a:ahLst/>
              <a:cxnLst/>
              <a:rect l="l" t="t" r="r" b="b"/>
              <a:pathLst>
                <a:path w="1439974" h="188383">
                  <a:moveTo>
                    <a:pt x="94191" y="0"/>
                  </a:moveTo>
                  <a:lnTo>
                    <a:pt x="1345782" y="0"/>
                  </a:lnTo>
                  <a:cubicBezTo>
                    <a:pt x="1370763" y="0"/>
                    <a:pt x="1394721" y="9924"/>
                    <a:pt x="1412386" y="27588"/>
                  </a:cubicBezTo>
                  <a:cubicBezTo>
                    <a:pt x="1430050" y="45252"/>
                    <a:pt x="1439974" y="69210"/>
                    <a:pt x="1439974" y="94191"/>
                  </a:cubicBezTo>
                  <a:lnTo>
                    <a:pt x="1439974" y="94191"/>
                  </a:lnTo>
                  <a:cubicBezTo>
                    <a:pt x="1439974" y="146212"/>
                    <a:pt x="1397803" y="188383"/>
                    <a:pt x="1345782" y="188383"/>
                  </a:cubicBezTo>
                  <a:lnTo>
                    <a:pt x="94191" y="188383"/>
                  </a:lnTo>
                  <a:cubicBezTo>
                    <a:pt x="42171" y="188383"/>
                    <a:pt x="0" y="146212"/>
                    <a:pt x="0" y="94191"/>
                  </a:cubicBezTo>
                  <a:lnTo>
                    <a:pt x="0" y="94191"/>
                  </a:lnTo>
                  <a:cubicBezTo>
                    <a:pt x="0" y="42171"/>
                    <a:pt x="42171" y="0"/>
                    <a:pt x="94191" y="0"/>
                  </a:cubicBezTo>
                  <a:close/>
                </a:path>
              </a:pathLst>
            </a:custGeom>
            <a:solidFill>
              <a:srgbClr val="384F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39974" cy="23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Lilita One"/>
                  <a:ea typeface="Lilita One"/>
                  <a:cs typeface="Lilita One"/>
                  <a:sym typeface="Lilita One"/>
                </a:rPr>
                <a:t>PRESENTED BY:  DRYTTON BARNARD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3427" y="2529313"/>
            <a:ext cx="6534270" cy="6534270"/>
            <a:chOff x="0" y="0"/>
            <a:chExt cx="13716000" cy="13716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w="2286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 rot="-8349680">
            <a:off x="16516774" y="8158871"/>
            <a:ext cx="1889787" cy="3035193"/>
          </a:xfrm>
          <a:custGeom>
            <a:avLst/>
            <a:gdLst/>
            <a:ahLst/>
            <a:cxnLst/>
            <a:rect l="l" t="t" r="r" b="b"/>
            <a:pathLst>
              <a:path w="1889787" h="3035193">
                <a:moveTo>
                  <a:pt x="0" y="0"/>
                </a:moveTo>
                <a:lnTo>
                  <a:pt x="1889787" y="0"/>
                </a:lnTo>
                <a:lnTo>
                  <a:pt x="1889787" y="3035194"/>
                </a:lnTo>
                <a:lnTo>
                  <a:pt x="0" y="3035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06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flipH="1" flipV="1">
            <a:off x="90780" y="9098910"/>
            <a:ext cx="1544813" cy="1750496"/>
          </a:xfrm>
          <a:custGeom>
            <a:avLst/>
            <a:gdLst/>
            <a:ahLst/>
            <a:cxnLst/>
            <a:rect l="l" t="t" r="r" b="b"/>
            <a:pathLst>
              <a:path w="1544813" h="1750496">
                <a:moveTo>
                  <a:pt x="1544813" y="1750496"/>
                </a:moveTo>
                <a:lnTo>
                  <a:pt x="0" y="1750496"/>
                </a:lnTo>
                <a:lnTo>
                  <a:pt x="0" y="0"/>
                </a:lnTo>
                <a:lnTo>
                  <a:pt x="1544813" y="0"/>
                </a:lnTo>
                <a:lnTo>
                  <a:pt x="1544813" y="1750496"/>
                </a:lnTo>
                <a:close/>
              </a:path>
            </a:pathLst>
          </a:custGeom>
          <a:blipFill>
            <a:blip r:embed="rId12">
              <a:alphaModFix amt="4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8777096" y="1990562"/>
            <a:ext cx="7680640" cy="302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1"/>
              </a:lnSpc>
            </a:pPr>
            <a:r>
              <a:rPr lang="en-US" sz="8300" b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INTEREST CALCULATOR</a:t>
            </a:r>
          </a:p>
          <a:p>
            <a:pPr algn="l">
              <a:lnSpc>
                <a:spcPts val="7275"/>
              </a:lnSpc>
            </a:pPr>
            <a:r>
              <a:rPr lang="en-US" sz="7500" b="1">
                <a:solidFill>
                  <a:srgbClr val="737373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PRESENTATION</a:t>
            </a:r>
          </a:p>
        </p:txBody>
      </p:sp>
      <p:grpSp>
        <p:nvGrpSpPr>
          <p:cNvPr id="23" name="Group 23"/>
          <p:cNvGrpSpPr/>
          <p:nvPr/>
        </p:nvGrpSpPr>
        <p:grpSpPr>
          <a:xfrm rot="1977968">
            <a:off x="6315674" y="8547168"/>
            <a:ext cx="912793" cy="3538326"/>
            <a:chOff x="0" y="0"/>
            <a:chExt cx="222610" cy="8629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22610" cy="862921"/>
            </a:xfrm>
            <a:custGeom>
              <a:avLst/>
              <a:gdLst/>
              <a:ahLst/>
              <a:cxnLst/>
              <a:rect l="l" t="t" r="r" b="b"/>
              <a:pathLst>
                <a:path w="222610" h="862921">
                  <a:moveTo>
                    <a:pt x="111305" y="0"/>
                  </a:moveTo>
                  <a:lnTo>
                    <a:pt x="111305" y="0"/>
                  </a:lnTo>
                  <a:cubicBezTo>
                    <a:pt x="140825" y="0"/>
                    <a:pt x="169136" y="11727"/>
                    <a:pt x="190010" y="32601"/>
                  </a:cubicBezTo>
                  <a:cubicBezTo>
                    <a:pt x="210884" y="53474"/>
                    <a:pt x="222610" y="81785"/>
                    <a:pt x="222610" y="111305"/>
                  </a:cubicBezTo>
                  <a:lnTo>
                    <a:pt x="222610" y="751616"/>
                  </a:lnTo>
                  <a:cubicBezTo>
                    <a:pt x="222610" y="813088"/>
                    <a:pt x="172777" y="862921"/>
                    <a:pt x="111305" y="862921"/>
                  </a:cubicBezTo>
                  <a:lnTo>
                    <a:pt x="111305" y="862921"/>
                  </a:lnTo>
                  <a:cubicBezTo>
                    <a:pt x="49833" y="862921"/>
                    <a:pt x="0" y="813088"/>
                    <a:pt x="0" y="751616"/>
                  </a:cubicBezTo>
                  <a:lnTo>
                    <a:pt x="0" y="111305"/>
                  </a:lnTo>
                  <a:cubicBezTo>
                    <a:pt x="0" y="49833"/>
                    <a:pt x="49833" y="0"/>
                    <a:pt x="111305" y="0"/>
                  </a:cubicBezTo>
                  <a:close/>
                </a:path>
              </a:pathLst>
            </a:custGeom>
            <a:solidFill>
              <a:srgbClr val="6B7B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22610" cy="901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1977968">
            <a:off x="18147104" y="-929275"/>
            <a:ext cx="906124" cy="3531239"/>
            <a:chOff x="0" y="0"/>
            <a:chExt cx="229037" cy="8925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29037" cy="892575"/>
            </a:xfrm>
            <a:custGeom>
              <a:avLst/>
              <a:gdLst/>
              <a:ahLst/>
              <a:cxnLst/>
              <a:rect l="l" t="t" r="r" b="b"/>
              <a:pathLst>
                <a:path w="229037" h="892575">
                  <a:moveTo>
                    <a:pt x="114518" y="0"/>
                  </a:moveTo>
                  <a:lnTo>
                    <a:pt x="114518" y="0"/>
                  </a:lnTo>
                  <a:cubicBezTo>
                    <a:pt x="177765" y="0"/>
                    <a:pt x="229037" y="51272"/>
                    <a:pt x="229037" y="114518"/>
                  </a:cubicBezTo>
                  <a:lnTo>
                    <a:pt x="229037" y="778057"/>
                  </a:lnTo>
                  <a:cubicBezTo>
                    <a:pt x="229037" y="808429"/>
                    <a:pt x="216971" y="837557"/>
                    <a:pt x="195495" y="859034"/>
                  </a:cubicBezTo>
                  <a:cubicBezTo>
                    <a:pt x="174019" y="880510"/>
                    <a:pt x="144891" y="892575"/>
                    <a:pt x="114518" y="892575"/>
                  </a:cubicBezTo>
                  <a:lnTo>
                    <a:pt x="114518" y="892575"/>
                  </a:lnTo>
                  <a:cubicBezTo>
                    <a:pt x="84146" y="892575"/>
                    <a:pt x="55018" y="880510"/>
                    <a:pt x="33542" y="859034"/>
                  </a:cubicBezTo>
                  <a:cubicBezTo>
                    <a:pt x="12065" y="837557"/>
                    <a:pt x="0" y="808429"/>
                    <a:pt x="0" y="778057"/>
                  </a:cubicBezTo>
                  <a:lnTo>
                    <a:pt x="0" y="114518"/>
                  </a:lnTo>
                  <a:cubicBezTo>
                    <a:pt x="0" y="84146"/>
                    <a:pt x="12065" y="55018"/>
                    <a:pt x="33542" y="33542"/>
                  </a:cubicBezTo>
                  <a:cubicBezTo>
                    <a:pt x="55018" y="12065"/>
                    <a:pt x="84146" y="0"/>
                    <a:pt x="114518" y="0"/>
                  </a:cubicBezTo>
                  <a:close/>
                </a:path>
              </a:pathLst>
            </a:custGeom>
            <a:solidFill>
              <a:srgbClr val="6E89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29037" cy="93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1977968">
            <a:off x="16320436" y="11152"/>
            <a:ext cx="243974" cy="1080478"/>
            <a:chOff x="0" y="0"/>
            <a:chExt cx="61668" cy="27310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668" cy="273107"/>
            </a:xfrm>
            <a:custGeom>
              <a:avLst/>
              <a:gdLst/>
              <a:ahLst/>
              <a:cxnLst/>
              <a:rect l="l" t="t" r="r" b="b"/>
              <a:pathLst>
                <a:path w="61668" h="273107">
                  <a:moveTo>
                    <a:pt x="30834" y="0"/>
                  </a:moveTo>
                  <a:lnTo>
                    <a:pt x="30834" y="0"/>
                  </a:lnTo>
                  <a:cubicBezTo>
                    <a:pt x="39012" y="0"/>
                    <a:pt x="46854" y="3249"/>
                    <a:pt x="52637" y="9031"/>
                  </a:cubicBezTo>
                  <a:cubicBezTo>
                    <a:pt x="58420" y="14814"/>
                    <a:pt x="61668" y="22656"/>
                    <a:pt x="61668" y="30834"/>
                  </a:cubicBezTo>
                  <a:lnTo>
                    <a:pt x="61668" y="242273"/>
                  </a:lnTo>
                  <a:cubicBezTo>
                    <a:pt x="61668" y="259303"/>
                    <a:pt x="47863" y="273107"/>
                    <a:pt x="30834" y="273107"/>
                  </a:cubicBezTo>
                  <a:lnTo>
                    <a:pt x="30834" y="273107"/>
                  </a:lnTo>
                  <a:cubicBezTo>
                    <a:pt x="13805" y="273107"/>
                    <a:pt x="0" y="259303"/>
                    <a:pt x="0" y="242273"/>
                  </a:cubicBezTo>
                  <a:lnTo>
                    <a:pt x="0" y="30834"/>
                  </a:lnTo>
                  <a:cubicBezTo>
                    <a:pt x="0" y="13805"/>
                    <a:pt x="13805" y="0"/>
                    <a:pt x="30834" y="0"/>
                  </a:cubicBezTo>
                  <a:close/>
                </a:path>
              </a:pathLst>
            </a:custGeom>
            <a:solidFill>
              <a:srgbClr val="CDD3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1668" cy="311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1977968">
            <a:off x="16786547" y="-1058940"/>
            <a:ext cx="945507" cy="3531239"/>
            <a:chOff x="0" y="0"/>
            <a:chExt cx="238991" cy="8925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8991" cy="892575"/>
            </a:xfrm>
            <a:custGeom>
              <a:avLst/>
              <a:gdLst/>
              <a:ahLst/>
              <a:cxnLst/>
              <a:rect l="l" t="t" r="r" b="b"/>
              <a:pathLst>
                <a:path w="238991" h="892575">
                  <a:moveTo>
                    <a:pt x="119496" y="0"/>
                  </a:moveTo>
                  <a:lnTo>
                    <a:pt x="119496" y="0"/>
                  </a:lnTo>
                  <a:cubicBezTo>
                    <a:pt x="185491" y="0"/>
                    <a:pt x="238991" y="53500"/>
                    <a:pt x="238991" y="119496"/>
                  </a:cubicBezTo>
                  <a:lnTo>
                    <a:pt x="238991" y="773079"/>
                  </a:lnTo>
                  <a:cubicBezTo>
                    <a:pt x="238991" y="839075"/>
                    <a:pt x="185491" y="892575"/>
                    <a:pt x="119496" y="892575"/>
                  </a:cubicBezTo>
                  <a:lnTo>
                    <a:pt x="119496" y="892575"/>
                  </a:lnTo>
                  <a:cubicBezTo>
                    <a:pt x="53500" y="892575"/>
                    <a:pt x="0" y="839075"/>
                    <a:pt x="0" y="773079"/>
                  </a:cubicBezTo>
                  <a:lnTo>
                    <a:pt x="0" y="119496"/>
                  </a:lnTo>
                  <a:cubicBezTo>
                    <a:pt x="0" y="53500"/>
                    <a:pt x="53500" y="0"/>
                    <a:pt x="119496" y="0"/>
                  </a:cubicBezTo>
                  <a:close/>
                </a:path>
              </a:pathLst>
            </a:custGeom>
            <a:solidFill>
              <a:srgbClr val="384F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38991" cy="930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1977968">
            <a:off x="197792" y="4014943"/>
            <a:ext cx="395062" cy="1464598"/>
            <a:chOff x="0" y="0"/>
            <a:chExt cx="96347" cy="35718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6347" cy="357184"/>
            </a:xfrm>
            <a:custGeom>
              <a:avLst/>
              <a:gdLst/>
              <a:ahLst/>
              <a:cxnLst/>
              <a:rect l="l" t="t" r="r" b="b"/>
              <a:pathLst>
                <a:path w="96347" h="357184">
                  <a:moveTo>
                    <a:pt x="48173" y="0"/>
                  </a:moveTo>
                  <a:lnTo>
                    <a:pt x="48173" y="0"/>
                  </a:lnTo>
                  <a:cubicBezTo>
                    <a:pt x="60950" y="0"/>
                    <a:pt x="73203" y="5075"/>
                    <a:pt x="82237" y="14110"/>
                  </a:cubicBezTo>
                  <a:cubicBezTo>
                    <a:pt x="91272" y="23144"/>
                    <a:pt x="96347" y="35397"/>
                    <a:pt x="96347" y="48173"/>
                  </a:cubicBezTo>
                  <a:lnTo>
                    <a:pt x="96347" y="309010"/>
                  </a:lnTo>
                  <a:cubicBezTo>
                    <a:pt x="96347" y="335616"/>
                    <a:pt x="74779" y="357184"/>
                    <a:pt x="48173" y="357184"/>
                  </a:cubicBezTo>
                  <a:lnTo>
                    <a:pt x="48173" y="357184"/>
                  </a:lnTo>
                  <a:cubicBezTo>
                    <a:pt x="21568" y="357184"/>
                    <a:pt x="0" y="335616"/>
                    <a:pt x="0" y="309010"/>
                  </a:cubicBezTo>
                  <a:lnTo>
                    <a:pt x="0" y="48173"/>
                  </a:lnTo>
                  <a:cubicBezTo>
                    <a:pt x="0" y="21568"/>
                    <a:pt x="21568" y="0"/>
                    <a:pt x="48173" y="0"/>
                  </a:cubicBezTo>
                  <a:close/>
                </a:path>
              </a:pathLst>
            </a:custGeom>
            <a:solidFill>
              <a:srgbClr val="92A8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96347" cy="395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>
            <a:off x="8777096" y="5045496"/>
            <a:ext cx="1377183" cy="0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2470889" y="3626578"/>
            <a:ext cx="3919347" cy="4114800"/>
          </a:xfrm>
          <a:custGeom>
            <a:avLst/>
            <a:gdLst/>
            <a:ahLst/>
            <a:cxnLst/>
            <a:rect l="l" t="t" r="r" b="b"/>
            <a:pathLst>
              <a:path w="3919347" h="4114800">
                <a:moveTo>
                  <a:pt x="0" y="0"/>
                </a:moveTo>
                <a:lnTo>
                  <a:pt x="3919347" y="0"/>
                </a:lnTo>
                <a:lnTo>
                  <a:pt x="39193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8777096" y="5607695"/>
            <a:ext cx="8061640" cy="169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2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This presentation will provide instructions on the layout of the calculator as well as how to use it and how to access the website if further pictures/videos/instructions are needed to enhance your overall experience.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35593" y="781148"/>
            <a:ext cx="3632958" cy="48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2599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BWIA 121 - 55213790</a:t>
            </a:r>
          </a:p>
        </p:txBody>
      </p:sp>
      <p:sp>
        <p:nvSpPr>
          <p:cNvPr id="42" name="Freeform 42"/>
          <p:cNvSpPr/>
          <p:nvPr/>
        </p:nvSpPr>
        <p:spPr>
          <a:xfrm rot="3177150">
            <a:off x="-456274" y="-778900"/>
            <a:ext cx="1889787" cy="3035193"/>
          </a:xfrm>
          <a:custGeom>
            <a:avLst/>
            <a:gdLst/>
            <a:ahLst/>
            <a:cxnLst/>
            <a:rect l="l" t="t" r="r" b="b"/>
            <a:pathLst>
              <a:path w="1889787" h="3035193">
                <a:moveTo>
                  <a:pt x="0" y="0"/>
                </a:moveTo>
                <a:lnTo>
                  <a:pt x="1889788" y="0"/>
                </a:lnTo>
                <a:lnTo>
                  <a:pt x="1889788" y="3035193"/>
                </a:lnTo>
                <a:lnTo>
                  <a:pt x="0" y="30351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061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6323" y="2200592"/>
            <a:ext cx="13466117" cy="7810964"/>
            <a:chOff x="0" y="0"/>
            <a:chExt cx="17954823" cy="10414619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7954823" cy="10414619"/>
              <a:chOff x="0" y="0"/>
              <a:chExt cx="14215872" cy="8245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15872" cy="8245856"/>
              </a:xfrm>
              <a:custGeom>
                <a:avLst/>
                <a:gdLst/>
                <a:ahLst/>
                <a:cxnLst/>
                <a:rect l="l" t="t" r="r" b="b"/>
                <a:pathLst>
                  <a:path w="14215872" h="8245856">
                    <a:moveTo>
                      <a:pt x="0" y="0"/>
                    </a:moveTo>
                    <a:lnTo>
                      <a:pt x="14215872" y="0"/>
                    </a:lnTo>
                    <a:lnTo>
                      <a:pt x="14215872" y="8245856"/>
                    </a:lnTo>
                    <a:lnTo>
                      <a:pt x="0" y="82458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994787" y="212160"/>
              <a:ext cx="13965248" cy="9040569"/>
              <a:chOff x="0" y="0"/>
              <a:chExt cx="11021225" cy="71347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21187" cy="7134733"/>
              </a:xfrm>
              <a:custGeom>
                <a:avLst/>
                <a:gdLst/>
                <a:ahLst/>
                <a:cxnLst/>
                <a:rect l="l" t="t" r="r" b="b"/>
                <a:pathLst>
                  <a:path w="11021187" h="7134733">
                    <a:moveTo>
                      <a:pt x="128397" y="0"/>
                    </a:moveTo>
                    <a:cubicBezTo>
                      <a:pt x="57404" y="0"/>
                      <a:pt x="0" y="57404"/>
                      <a:pt x="0" y="128397"/>
                    </a:cubicBezTo>
                    <a:lnTo>
                      <a:pt x="0" y="7134733"/>
                    </a:lnTo>
                    <a:lnTo>
                      <a:pt x="11021187" y="7134733"/>
                    </a:lnTo>
                    <a:lnTo>
                      <a:pt x="11021187" y="128397"/>
                    </a:lnTo>
                    <a:cubicBezTo>
                      <a:pt x="11021187" y="57404"/>
                      <a:pt x="10963783" y="0"/>
                      <a:pt x="10892917" y="0"/>
                    </a:cubicBezTo>
                    <a:lnTo>
                      <a:pt x="6132703" y="0"/>
                    </a:lnTo>
                    <a:cubicBezTo>
                      <a:pt x="6115431" y="0"/>
                      <a:pt x="6101461" y="13970"/>
                      <a:pt x="6101461" y="31242"/>
                    </a:cubicBezTo>
                    <a:lnTo>
                      <a:pt x="6101461" y="141097"/>
                    </a:lnTo>
                    <a:cubicBezTo>
                      <a:pt x="6101461" y="183642"/>
                      <a:pt x="6066917" y="218186"/>
                      <a:pt x="6024372" y="218186"/>
                    </a:cubicBezTo>
                    <a:lnTo>
                      <a:pt x="5000752" y="218186"/>
                    </a:lnTo>
                    <a:cubicBezTo>
                      <a:pt x="4958207" y="218186"/>
                      <a:pt x="4923663" y="183642"/>
                      <a:pt x="4923663" y="141097"/>
                    </a:cubicBezTo>
                    <a:lnTo>
                      <a:pt x="4923663" y="31242"/>
                    </a:lnTo>
                    <a:cubicBezTo>
                      <a:pt x="4923663" y="13970"/>
                      <a:pt x="4909693" y="0"/>
                      <a:pt x="4892421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685" r="-168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4073889" y="792757"/>
            <a:ext cx="3950359" cy="9195350"/>
            <a:chOff x="0" y="0"/>
            <a:chExt cx="5267145" cy="1226046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029176"/>
              <a:ext cx="5267145" cy="11231290"/>
              <a:chOff x="0" y="0"/>
              <a:chExt cx="1426018" cy="30407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426018" cy="3040740"/>
              </a:xfrm>
              <a:custGeom>
                <a:avLst/>
                <a:gdLst/>
                <a:ahLst/>
                <a:cxnLst/>
                <a:rect l="l" t="t" r="r" b="b"/>
                <a:pathLst>
                  <a:path w="1426018" h="3040740">
                    <a:moveTo>
                      <a:pt x="39196" y="0"/>
                    </a:moveTo>
                    <a:lnTo>
                      <a:pt x="1386822" y="0"/>
                    </a:lnTo>
                    <a:cubicBezTo>
                      <a:pt x="1408469" y="0"/>
                      <a:pt x="1426018" y="17549"/>
                      <a:pt x="1426018" y="39196"/>
                    </a:cubicBezTo>
                    <a:lnTo>
                      <a:pt x="1426018" y="3001544"/>
                    </a:lnTo>
                    <a:cubicBezTo>
                      <a:pt x="1426018" y="3011939"/>
                      <a:pt x="1421888" y="3021909"/>
                      <a:pt x="1414537" y="3029259"/>
                    </a:cubicBezTo>
                    <a:cubicBezTo>
                      <a:pt x="1407187" y="3036610"/>
                      <a:pt x="1397217" y="3040740"/>
                      <a:pt x="1386822" y="3040740"/>
                    </a:cubicBezTo>
                    <a:lnTo>
                      <a:pt x="39196" y="3040740"/>
                    </a:lnTo>
                    <a:cubicBezTo>
                      <a:pt x="28801" y="3040740"/>
                      <a:pt x="18831" y="3036610"/>
                      <a:pt x="11480" y="3029259"/>
                    </a:cubicBezTo>
                    <a:cubicBezTo>
                      <a:pt x="4130" y="3021909"/>
                      <a:pt x="0" y="3011939"/>
                      <a:pt x="0" y="3001544"/>
                    </a:cubicBezTo>
                    <a:lnTo>
                      <a:pt x="0" y="39196"/>
                    </a:lnTo>
                    <a:cubicBezTo>
                      <a:pt x="0" y="28801"/>
                      <a:pt x="4130" y="18831"/>
                      <a:pt x="11480" y="11480"/>
                    </a:cubicBezTo>
                    <a:cubicBezTo>
                      <a:pt x="18831" y="4130"/>
                      <a:pt x="28801" y="0"/>
                      <a:pt x="3919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426018" cy="30788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604396" y="0"/>
              <a:ext cx="2058352" cy="205835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0" cap="sq">
                <a:solidFill>
                  <a:srgbClr val="6B7B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2083407" y="490603"/>
              <a:ext cx="1100331" cy="1100331"/>
            </a:xfrm>
            <a:custGeom>
              <a:avLst/>
              <a:gdLst/>
              <a:ahLst/>
              <a:cxnLst/>
              <a:rect l="l" t="t" r="r" b="b"/>
              <a:pathLst>
                <a:path w="1100331" h="1100331">
                  <a:moveTo>
                    <a:pt x="0" y="0"/>
                  </a:moveTo>
                  <a:lnTo>
                    <a:pt x="1100331" y="0"/>
                  </a:lnTo>
                  <a:lnTo>
                    <a:pt x="1100331" y="1100331"/>
                  </a:lnTo>
                  <a:lnTo>
                    <a:pt x="0" y="110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68909" y="2379980"/>
              <a:ext cx="4729326" cy="930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As displayed in the picture, this website has the same toggle navigation sistem as the one found in the excel workbook.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This website contains additional sources such as videos and picture. This is also a user convenience feature to allow users to go on the website and access these “</a:t>
              </a:r>
              <a:r>
                <a:rPr lang="en-US" sz="1899" u="sng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tutorials</a:t>
              </a: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” with the aim to enhance their overall experience. 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There are direct links on the website’s home page that allows users to download the Interest Calculator aswell as this presentation.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16666" y="642126"/>
            <a:ext cx="12375422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sz="7599" dirty="0">
                <a:ln w="28575">
                  <a:solidFill>
                    <a:schemeClr val="bg1"/>
                  </a:solidFill>
                </a:ln>
                <a:solidFill>
                  <a:srgbClr val="68765F"/>
                </a:solidFill>
                <a:latin typeface="Rubik One"/>
                <a:ea typeface="Rubik One"/>
                <a:cs typeface="Rubik One"/>
                <a:sym typeface="Rubik One"/>
              </a:rPr>
              <a:t>HELP CENTRE WEBSITE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5365759" y="6253310"/>
            <a:ext cx="2545330" cy="2888318"/>
          </a:xfrm>
          <a:custGeom>
            <a:avLst/>
            <a:gdLst/>
            <a:ahLst/>
            <a:cxnLst/>
            <a:rect l="l" t="t" r="r" b="b"/>
            <a:pathLst>
              <a:path w="2545330" h="2888318">
                <a:moveTo>
                  <a:pt x="0" y="0"/>
                </a:moveTo>
                <a:lnTo>
                  <a:pt x="2545330" y="0"/>
                </a:lnTo>
                <a:lnTo>
                  <a:pt x="2545330" y="2888318"/>
                </a:lnTo>
                <a:lnTo>
                  <a:pt x="0" y="28883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911089" y="875721"/>
            <a:ext cx="2465823" cy="2447329"/>
          </a:xfrm>
          <a:custGeom>
            <a:avLst/>
            <a:gdLst/>
            <a:ahLst/>
            <a:cxnLst/>
            <a:rect l="l" t="t" r="r" b="b"/>
            <a:pathLst>
              <a:path w="2465823" h="2447329">
                <a:moveTo>
                  <a:pt x="0" y="0"/>
                </a:moveTo>
                <a:lnTo>
                  <a:pt x="2465822" y="0"/>
                </a:lnTo>
                <a:lnTo>
                  <a:pt x="2465822" y="2447330"/>
                </a:lnTo>
                <a:lnTo>
                  <a:pt x="0" y="24473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754428" y="3408408"/>
            <a:ext cx="14779145" cy="233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4"/>
              </a:lnSpc>
              <a:spcBef>
                <a:spcPct val="0"/>
              </a:spcBef>
            </a:pPr>
            <a:r>
              <a:rPr lang="en-US" sz="6703">
                <a:solidFill>
                  <a:srgbClr val="384F31"/>
                </a:solidFill>
                <a:latin typeface="Apricots"/>
                <a:ea typeface="Apricots"/>
                <a:cs typeface="Apricots"/>
                <a:sym typeface="Apricots"/>
              </a:rPr>
              <a:t>Thank you for using this Interest  Calculator and it’s Information document!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11089" y="5955663"/>
            <a:ext cx="5881253" cy="3302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ln w="19050">
                  <a:solidFill>
                    <a:schemeClr val="bg1"/>
                  </a:solidFill>
                </a:ln>
                <a:solidFill>
                  <a:srgbClr val="6B7B5E"/>
                </a:solidFill>
                <a:latin typeface="Impact"/>
                <a:ea typeface="Impact"/>
                <a:cs typeface="Impact"/>
                <a:sym typeface="Impact"/>
              </a:rPr>
              <a:t>DRYTTON BARNARD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ln w="19050">
                  <a:solidFill>
                    <a:schemeClr val="bg1"/>
                  </a:solidFill>
                </a:ln>
                <a:solidFill>
                  <a:srgbClr val="6B7B5E"/>
                </a:solidFill>
                <a:latin typeface="Impact"/>
                <a:ea typeface="Impact"/>
                <a:cs typeface="Impact"/>
                <a:sym typeface="Impact"/>
              </a:rPr>
              <a:t>55213790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ln w="19050">
                  <a:solidFill>
                    <a:schemeClr val="bg1"/>
                  </a:solidFill>
                </a:ln>
                <a:solidFill>
                  <a:srgbClr val="6B7B5E"/>
                </a:solidFill>
                <a:latin typeface="Impact"/>
                <a:ea typeface="Impact"/>
                <a:cs typeface="Impact"/>
                <a:sym typeface="Impact"/>
              </a:rPr>
              <a:t>55213790@mynwu.ac.za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ln w="19050">
                  <a:solidFill>
                    <a:schemeClr val="bg1"/>
                  </a:solidFill>
                </a:ln>
                <a:solidFill>
                  <a:srgbClr val="6B7B5E"/>
                </a:solidFill>
                <a:latin typeface="Impact"/>
                <a:ea typeface="Impact"/>
                <a:cs typeface="Impact"/>
                <a:sym typeface="Impact"/>
              </a:rPr>
              <a:t>BWIA 121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723" y="2828769"/>
            <a:ext cx="11805468" cy="6847712"/>
            <a:chOff x="0" y="0"/>
            <a:chExt cx="15740625" cy="9130282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5740625" cy="9130282"/>
              <a:chOff x="0" y="0"/>
              <a:chExt cx="14215872" cy="8245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15872" cy="8245856"/>
              </a:xfrm>
              <a:custGeom>
                <a:avLst/>
                <a:gdLst/>
                <a:ahLst/>
                <a:cxnLst/>
                <a:rect l="l" t="t" r="r" b="b"/>
                <a:pathLst>
                  <a:path w="14215872" h="8245856">
                    <a:moveTo>
                      <a:pt x="0" y="0"/>
                    </a:moveTo>
                    <a:lnTo>
                      <a:pt x="14215872" y="0"/>
                    </a:lnTo>
                    <a:lnTo>
                      <a:pt x="14215872" y="8245856"/>
                    </a:lnTo>
                    <a:lnTo>
                      <a:pt x="0" y="82458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748789" y="185996"/>
              <a:ext cx="12243046" cy="7925681"/>
              <a:chOff x="0" y="0"/>
              <a:chExt cx="11021225" cy="71347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21187" cy="7134733"/>
              </a:xfrm>
              <a:custGeom>
                <a:avLst/>
                <a:gdLst/>
                <a:ahLst/>
                <a:cxnLst/>
                <a:rect l="l" t="t" r="r" b="b"/>
                <a:pathLst>
                  <a:path w="11021187" h="7134733">
                    <a:moveTo>
                      <a:pt x="128397" y="0"/>
                    </a:moveTo>
                    <a:cubicBezTo>
                      <a:pt x="57404" y="0"/>
                      <a:pt x="0" y="57404"/>
                      <a:pt x="0" y="128397"/>
                    </a:cubicBezTo>
                    <a:lnTo>
                      <a:pt x="0" y="7134733"/>
                    </a:lnTo>
                    <a:lnTo>
                      <a:pt x="11021187" y="7134733"/>
                    </a:lnTo>
                    <a:lnTo>
                      <a:pt x="11021187" y="128397"/>
                    </a:lnTo>
                    <a:cubicBezTo>
                      <a:pt x="11021187" y="57404"/>
                      <a:pt x="10963783" y="0"/>
                      <a:pt x="10892917" y="0"/>
                    </a:cubicBezTo>
                    <a:lnTo>
                      <a:pt x="6132703" y="0"/>
                    </a:lnTo>
                    <a:cubicBezTo>
                      <a:pt x="6115431" y="0"/>
                      <a:pt x="6101461" y="13970"/>
                      <a:pt x="6101461" y="31242"/>
                    </a:cubicBezTo>
                    <a:lnTo>
                      <a:pt x="6101461" y="141097"/>
                    </a:lnTo>
                    <a:cubicBezTo>
                      <a:pt x="6101461" y="183642"/>
                      <a:pt x="6066917" y="218186"/>
                      <a:pt x="6024372" y="218186"/>
                    </a:cubicBezTo>
                    <a:lnTo>
                      <a:pt x="5000752" y="218186"/>
                    </a:lnTo>
                    <a:cubicBezTo>
                      <a:pt x="4958207" y="218186"/>
                      <a:pt x="4923663" y="183642"/>
                      <a:pt x="4923663" y="141097"/>
                    </a:cubicBezTo>
                    <a:lnTo>
                      <a:pt x="4923663" y="31242"/>
                    </a:lnTo>
                    <a:cubicBezTo>
                      <a:pt x="4923663" y="13970"/>
                      <a:pt x="4909693" y="0"/>
                      <a:pt x="4892421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789" r="-178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2232438" y="772011"/>
            <a:ext cx="7546166" cy="1590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ln w="28575">
                  <a:solidFill>
                    <a:schemeClr val="bg1"/>
                  </a:solidFill>
                </a:ln>
                <a:solidFill>
                  <a:srgbClr val="68765F"/>
                </a:solidFill>
                <a:latin typeface="Rubik One"/>
                <a:ea typeface="Rubik One"/>
                <a:cs typeface="Rubik One"/>
                <a:sym typeface="Rubik One"/>
              </a:rPr>
              <a:t>HOME PAGE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117260" y="831625"/>
            <a:ext cx="5545108" cy="8844855"/>
            <a:chOff x="0" y="0"/>
            <a:chExt cx="7393478" cy="1179314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1029176"/>
              <a:ext cx="7393478" cy="10763964"/>
              <a:chOff x="0" y="0"/>
              <a:chExt cx="2001697" cy="291421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01697" cy="2914217"/>
              </a:xfrm>
              <a:custGeom>
                <a:avLst/>
                <a:gdLst/>
                <a:ahLst/>
                <a:cxnLst/>
                <a:rect l="l" t="t" r="r" b="b"/>
                <a:pathLst>
                  <a:path w="2001697" h="2914217">
                    <a:moveTo>
                      <a:pt x="27923" y="0"/>
                    </a:moveTo>
                    <a:lnTo>
                      <a:pt x="1973774" y="0"/>
                    </a:lnTo>
                    <a:cubicBezTo>
                      <a:pt x="1981179" y="0"/>
                      <a:pt x="1988282" y="2942"/>
                      <a:pt x="1993518" y="8179"/>
                    </a:cubicBezTo>
                    <a:cubicBezTo>
                      <a:pt x="1998755" y="13415"/>
                      <a:pt x="2001697" y="20518"/>
                      <a:pt x="2001697" y="27923"/>
                    </a:cubicBezTo>
                    <a:lnTo>
                      <a:pt x="2001697" y="2886293"/>
                    </a:lnTo>
                    <a:cubicBezTo>
                      <a:pt x="2001697" y="2893699"/>
                      <a:pt x="1998755" y="2900801"/>
                      <a:pt x="1993518" y="2906038"/>
                    </a:cubicBezTo>
                    <a:cubicBezTo>
                      <a:pt x="1988282" y="2911275"/>
                      <a:pt x="1981179" y="2914217"/>
                      <a:pt x="1973774" y="2914217"/>
                    </a:cubicBezTo>
                    <a:lnTo>
                      <a:pt x="27923" y="2914217"/>
                    </a:lnTo>
                    <a:cubicBezTo>
                      <a:pt x="12502" y="2914217"/>
                      <a:pt x="0" y="2901715"/>
                      <a:pt x="0" y="2886293"/>
                    </a:cubicBezTo>
                    <a:lnTo>
                      <a:pt x="0" y="27923"/>
                    </a:lnTo>
                    <a:cubicBezTo>
                      <a:pt x="0" y="20518"/>
                      <a:pt x="2942" y="13415"/>
                      <a:pt x="8179" y="8179"/>
                    </a:cubicBezTo>
                    <a:cubicBezTo>
                      <a:pt x="13415" y="2942"/>
                      <a:pt x="20518" y="0"/>
                      <a:pt x="2792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2001697" cy="29523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667563" y="0"/>
              <a:ext cx="2058352" cy="2058352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0" cap="sq">
                <a:solidFill>
                  <a:srgbClr val="6B7B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129779" y="462216"/>
              <a:ext cx="1133920" cy="1133920"/>
            </a:xfrm>
            <a:custGeom>
              <a:avLst/>
              <a:gdLst/>
              <a:ahLst/>
              <a:cxnLst/>
              <a:rect l="l" t="t" r="r" b="b"/>
              <a:pathLst>
                <a:path w="1133920" h="1133920">
                  <a:moveTo>
                    <a:pt x="0" y="0"/>
                  </a:moveTo>
                  <a:lnTo>
                    <a:pt x="1133920" y="0"/>
                  </a:lnTo>
                  <a:lnTo>
                    <a:pt x="1133920" y="1133920"/>
                  </a:lnTo>
                  <a:lnTo>
                    <a:pt x="0" y="1133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14281" y="2113355"/>
              <a:ext cx="6856053" cy="930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The home page is the welcome center of this Interest Calculator and it is also the place where a user will first interact with the navigation </a:t>
              </a:r>
              <a:r>
                <a:rPr lang="en-US" sz="1899" dirty="0" err="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toggel</a:t>
              </a: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located on the left side of the sheet.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On this home page there is a welcome message and some information for the user regarding the use of the navigation toggle.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On the toggle the user will find the following options to choose from to switch between the sheets in the workbook :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AutoNum type="arabicPeriod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Home Page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AutoNum type="arabicPeriod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Interest Converter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AutoNum type="arabicPeriod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Date Converter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AutoNum type="arabicPeriod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Single Investments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AutoNum type="arabicPeriod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Annuities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AutoNum type="arabicPeriod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Increasing Annuities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AutoNum type="arabicPeriod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Loan Calculator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95215" y="1028700"/>
            <a:ext cx="12076193" cy="7004744"/>
            <a:chOff x="0" y="0"/>
            <a:chExt cx="16101591" cy="9339659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6101591" cy="9339659"/>
              <a:chOff x="0" y="0"/>
              <a:chExt cx="14215872" cy="8245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15872" cy="8245856"/>
              </a:xfrm>
              <a:custGeom>
                <a:avLst/>
                <a:gdLst/>
                <a:ahLst/>
                <a:cxnLst/>
                <a:rect l="l" t="t" r="r" b="b"/>
                <a:pathLst>
                  <a:path w="14215872" h="8245856">
                    <a:moveTo>
                      <a:pt x="0" y="0"/>
                    </a:moveTo>
                    <a:lnTo>
                      <a:pt x="14215872" y="0"/>
                    </a:lnTo>
                    <a:lnTo>
                      <a:pt x="14215872" y="8245856"/>
                    </a:lnTo>
                    <a:lnTo>
                      <a:pt x="0" y="82458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788893" y="190262"/>
              <a:ext cx="12523806" cy="8107434"/>
              <a:chOff x="0" y="0"/>
              <a:chExt cx="11021225" cy="71347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21187" cy="7134733"/>
              </a:xfrm>
              <a:custGeom>
                <a:avLst/>
                <a:gdLst/>
                <a:ahLst/>
                <a:cxnLst/>
                <a:rect l="l" t="t" r="r" b="b"/>
                <a:pathLst>
                  <a:path w="11021187" h="7134733">
                    <a:moveTo>
                      <a:pt x="128397" y="0"/>
                    </a:moveTo>
                    <a:cubicBezTo>
                      <a:pt x="57404" y="0"/>
                      <a:pt x="0" y="57404"/>
                      <a:pt x="0" y="128397"/>
                    </a:cubicBezTo>
                    <a:lnTo>
                      <a:pt x="0" y="7134733"/>
                    </a:lnTo>
                    <a:lnTo>
                      <a:pt x="11021187" y="7134733"/>
                    </a:lnTo>
                    <a:lnTo>
                      <a:pt x="11021187" y="128397"/>
                    </a:lnTo>
                    <a:cubicBezTo>
                      <a:pt x="11021187" y="57404"/>
                      <a:pt x="10963783" y="0"/>
                      <a:pt x="10892917" y="0"/>
                    </a:cubicBezTo>
                    <a:lnTo>
                      <a:pt x="6132703" y="0"/>
                    </a:lnTo>
                    <a:cubicBezTo>
                      <a:pt x="6115431" y="0"/>
                      <a:pt x="6101461" y="13970"/>
                      <a:pt x="6101461" y="31242"/>
                    </a:cubicBezTo>
                    <a:lnTo>
                      <a:pt x="6101461" y="141097"/>
                    </a:lnTo>
                    <a:cubicBezTo>
                      <a:pt x="6101461" y="183642"/>
                      <a:pt x="6066917" y="218186"/>
                      <a:pt x="6024372" y="218186"/>
                    </a:cubicBezTo>
                    <a:lnTo>
                      <a:pt x="5000752" y="218186"/>
                    </a:lnTo>
                    <a:cubicBezTo>
                      <a:pt x="4958207" y="218186"/>
                      <a:pt x="4923663" y="183642"/>
                      <a:pt x="4923663" y="141097"/>
                    </a:cubicBezTo>
                    <a:lnTo>
                      <a:pt x="4923663" y="31242"/>
                    </a:lnTo>
                    <a:cubicBezTo>
                      <a:pt x="4923663" y="13970"/>
                      <a:pt x="4909693" y="0"/>
                      <a:pt x="4892421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789" r="-178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427433" y="721072"/>
            <a:ext cx="5545108" cy="8844855"/>
            <a:chOff x="0" y="0"/>
            <a:chExt cx="7393478" cy="1179314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029176"/>
              <a:ext cx="7393478" cy="10763964"/>
              <a:chOff x="0" y="0"/>
              <a:chExt cx="2001697" cy="29142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01697" cy="2914217"/>
              </a:xfrm>
              <a:custGeom>
                <a:avLst/>
                <a:gdLst/>
                <a:ahLst/>
                <a:cxnLst/>
                <a:rect l="l" t="t" r="r" b="b"/>
                <a:pathLst>
                  <a:path w="2001697" h="2914217">
                    <a:moveTo>
                      <a:pt x="27923" y="0"/>
                    </a:moveTo>
                    <a:lnTo>
                      <a:pt x="1973774" y="0"/>
                    </a:lnTo>
                    <a:cubicBezTo>
                      <a:pt x="1981179" y="0"/>
                      <a:pt x="1988282" y="2942"/>
                      <a:pt x="1993518" y="8179"/>
                    </a:cubicBezTo>
                    <a:cubicBezTo>
                      <a:pt x="1998755" y="13415"/>
                      <a:pt x="2001697" y="20518"/>
                      <a:pt x="2001697" y="27923"/>
                    </a:cubicBezTo>
                    <a:lnTo>
                      <a:pt x="2001697" y="2886293"/>
                    </a:lnTo>
                    <a:cubicBezTo>
                      <a:pt x="2001697" y="2893699"/>
                      <a:pt x="1998755" y="2900801"/>
                      <a:pt x="1993518" y="2906038"/>
                    </a:cubicBezTo>
                    <a:cubicBezTo>
                      <a:pt x="1988282" y="2911275"/>
                      <a:pt x="1981179" y="2914217"/>
                      <a:pt x="1973774" y="2914217"/>
                    </a:cubicBezTo>
                    <a:lnTo>
                      <a:pt x="27923" y="2914217"/>
                    </a:lnTo>
                    <a:cubicBezTo>
                      <a:pt x="12502" y="2914217"/>
                      <a:pt x="0" y="2901715"/>
                      <a:pt x="0" y="2886293"/>
                    </a:cubicBezTo>
                    <a:lnTo>
                      <a:pt x="0" y="27923"/>
                    </a:lnTo>
                    <a:cubicBezTo>
                      <a:pt x="0" y="20518"/>
                      <a:pt x="2942" y="13415"/>
                      <a:pt x="8179" y="8179"/>
                    </a:cubicBezTo>
                    <a:cubicBezTo>
                      <a:pt x="13415" y="2942"/>
                      <a:pt x="20518" y="0"/>
                      <a:pt x="2792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001697" cy="29523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667563" y="0"/>
              <a:ext cx="2058352" cy="205835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0" cap="sq">
                <a:solidFill>
                  <a:srgbClr val="6B7B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2988729" y="254751"/>
              <a:ext cx="1416019" cy="1566826"/>
            </a:xfrm>
            <a:custGeom>
              <a:avLst/>
              <a:gdLst/>
              <a:ahLst/>
              <a:cxnLst/>
              <a:rect l="l" t="t" r="r" b="b"/>
              <a:pathLst>
                <a:path w="1416019" h="1566826">
                  <a:moveTo>
                    <a:pt x="0" y="0"/>
                  </a:moveTo>
                  <a:lnTo>
                    <a:pt x="1416019" y="0"/>
                  </a:lnTo>
                  <a:lnTo>
                    <a:pt x="1416019" y="1566826"/>
                  </a:lnTo>
                  <a:lnTo>
                    <a:pt x="0" y="1566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34199" y="2343347"/>
              <a:ext cx="5820861" cy="8863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This is for conversions between any of the following interest rate types: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Simple interest rate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Nominal interest rate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Effective annual interest rate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Effective periodic interest rate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Force of interest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There is a graph to display the output value of the answer the calculator gave you.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On this page the navigation toggle is still available for sheet navigation within the workbook.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There is also a visible “</a:t>
              </a:r>
              <a:r>
                <a:rPr lang="en-US" sz="1899" u="sng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clear button</a:t>
              </a: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” to reset all input values and allow for a complete new set op input values.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051588" y="8082144"/>
            <a:ext cx="9068046" cy="1593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23"/>
              </a:lnSpc>
              <a:spcBef>
                <a:spcPct val="0"/>
              </a:spcBef>
            </a:pPr>
            <a:r>
              <a:rPr lang="en-US" sz="9302" dirty="0">
                <a:ln w="12700">
                  <a:solidFill>
                    <a:schemeClr val="bg1"/>
                  </a:solidFill>
                </a:ln>
                <a:solidFill>
                  <a:srgbClr val="384F31"/>
                </a:solidFill>
                <a:latin typeface="Apricots"/>
                <a:ea typeface="Apricots"/>
                <a:cs typeface="Apricots"/>
                <a:sym typeface="Apricots"/>
              </a:rPr>
              <a:t>Interest Converter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723" y="2639060"/>
            <a:ext cx="11805468" cy="6847712"/>
            <a:chOff x="0" y="0"/>
            <a:chExt cx="15740625" cy="9130282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5740625" cy="9130282"/>
              <a:chOff x="0" y="0"/>
              <a:chExt cx="14215872" cy="8245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15872" cy="8245856"/>
              </a:xfrm>
              <a:custGeom>
                <a:avLst/>
                <a:gdLst/>
                <a:ahLst/>
                <a:cxnLst/>
                <a:rect l="l" t="t" r="r" b="b"/>
                <a:pathLst>
                  <a:path w="14215872" h="8245856">
                    <a:moveTo>
                      <a:pt x="0" y="0"/>
                    </a:moveTo>
                    <a:lnTo>
                      <a:pt x="14215872" y="0"/>
                    </a:lnTo>
                    <a:lnTo>
                      <a:pt x="14215872" y="8245856"/>
                    </a:lnTo>
                    <a:lnTo>
                      <a:pt x="0" y="82458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748789" y="185996"/>
              <a:ext cx="12243046" cy="7925681"/>
              <a:chOff x="0" y="0"/>
              <a:chExt cx="11021225" cy="71347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21187" cy="7134733"/>
              </a:xfrm>
              <a:custGeom>
                <a:avLst/>
                <a:gdLst/>
                <a:ahLst/>
                <a:cxnLst/>
                <a:rect l="l" t="t" r="r" b="b"/>
                <a:pathLst>
                  <a:path w="11021187" h="7134733">
                    <a:moveTo>
                      <a:pt x="128397" y="0"/>
                    </a:moveTo>
                    <a:cubicBezTo>
                      <a:pt x="57404" y="0"/>
                      <a:pt x="0" y="57404"/>
                      <a:pt x="0" y="128397"/>
                    </a:cubicBezTo>
                    <a:lnTo>
                      <a:pt x="0" y="7134733"/>
                    </a:lnTo>
                    <a:lnTo>
                      <a:pt x="11021187" y="7134733"/>
                    </a:lnTo>
                    <a:lnTo>
                      <a:pt x="11021187" y="128397"/>
                    </a:lnTo>
                    <a:cubicBezTo>
                      <a:pt x="11021187" y="57404"/>
                      <a:pt x="10963783" y="0"/>
                      <a:pt x="10892917" y="0"/>
                    </a:cubicBezTo>
                    <a:lnTo>
                      <a:pt x="6132703" y="0"/>
                    </a:lnTo>
                    <a:cubicBezTo>
                      <a:pt x="6115431" y="0"/>
                      <a:pt x="6101461" y="13970"/>
                      <a:pt x="6101461" y="31242"/>
                    </a:cubicBezTo>
                    <a:lnTo>
                      <a:pt x="6101461" y="141097"/>
                    </a:lnTo>
                    <a:cubicBezTo>
                      <a:pt x="6101461" y="183642"/>
                      <a:pt x="6066917" y="218186"/>
                      <a:pt x="6024372" y="218186"/>
                    </a:cubicBezTo>
                    <a:lnTo>
                      <a:pt x="5000752" y="218186"/>
                    </a:lnTo>
                    <a:cubicBezTo>
                      <a:pt x="4958207" y="218186"/>
                      <a:pt x="4923663" y="183642"/>
                      <a:pt x="4923663" y="141097"/>
                    </a:cubicBezTo>
                    <a:lnTo>
                      <a:pt x="4923663" y="31242"/>
                    </a:lnTo>
                    <a:cubicBezTo>
                      <a:pt x="4923663" y="13970"/>
                      <a:pt x="4909693" y="0"/>
                      <a:pt x="4892421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789" r="-178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2117260" y="831625"/>
            <a:ext cx="5545108" cy="8844855"/>
            <a:chOff x="0" y="0"/>
            <a:chExt cx="7393478" cy="1179314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029176"/>
              <a:ext cx="7393478" cy="10763964"/>
              <a:chOff x="0" y="0"/>
              <a:chExt cx="2001697" cy="29142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01697" cy="2914217"/>
              </a:xfrm>
              <a:custGeom>
                <a:avLst/>
                <a:gdLst/>
                <a:ahLst/>
                <a:cxnLst/>
                <a:rect l="l" t="t" r="r" b="b"/>
                <a:pathLst>
                  <a:path w="2001697" h="2914217">
                    <a:moveTo>
                      <a:pt x="27923" y="0"/>
                    </a:moveTo>
                    <a:lnTo>
                      <a:pt x="1973774" y="0"/>
                    </a:lnTo>
                    <a:cubicBezTo>
                      <a:pt x="1981179" y="0"/>
                      <a:pt x="1988282" y="2942"/>
                      <a:pt x="1993518" y="8179"/>
                    </a:cubicBezTo>
                    <a:cubicBezTo>
                      <a:pt x="1998755" y="13415"/>
                      <a:pt x="2001697" y="20518"/>
                      <a:pt x="2001697" y="27923"/>
                    </a:cubicBezTo>
                    <a:lnTo>
                      <a:pt x="2001697" y="2886293"/>
                    </a:lnTo>
                    <a:cubicBezTo>
                      <a:pt x="2001697" y="2893699"/>
                      <a:pt x="1998755" y="2900801"/>
                      <a:pt x="1993518" y="2906038"/>
                    </a:cubicBezTo>
                    <a:cubicBezTo>
                      <a:pt x="1988282" y="2911275"/>
                      <a:pt x="1981179" y="2914217"/>
                      <a:pt x="1973774" y="2914217"/>
                    </a:cubicBezTo>
                    <a:lnTo>
                      <a:pt x="27923" y="2914217"/>
                    </a:lnTo>
                    <a:cubicBezTo>
                      <a:pt x="12502" y="2914217"/>
                      <a:pt x="0" y="2901715"/>
                      <a:pt x="0" y="2886293"/>
                    </a:cubicBezTo>
                    <a:lnTo>
                      <a:pt x="0" y="27923"/>
                    </a:lnTo>
                    <a:cubicBezTo>
                      <a:pt x="0" y="20518"/>
                      <a:pt x="2942" y="13415"/>
                      <a:pt x="8179" y="8179"/>
                    </a:cubicBezTo>
                    <a:cubicBezTo>
                      <a:pt x="13415" y="2942"/>
                      <a:pt x="20518" y="0"/>
                      <a:pt x="2792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001697" cy="29523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667563" y="0"/>
              <a:ext cx="2058352" cy="205835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0" cap="sq">
                <a:solidFill>
                  <a:srgbClr val="6B7B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3138217" y="408596"/>
              <a:ext cx="1117044" cy="1241160"/>
            </a:xfrm>
            <a:custGeom>
              <a:avLst/>
              <a:gdLst/>
              <a:ahLst/>
              <a:cxnLst/>
              <a:rect l="l" t="t" r="r" b="b"/>
              <a:pathLst>
                <a:path w="1117044" h="1241160">
                  <a:moveTo>
                    <a:pt x="0" y="0"/>
                  </a:moveTo>
                  <a:lnTo>
                    <a:pt x="1117044" y="0"/>
                  </a:lnTo>
                  <a:lnTo>
                    <a:pt x="1117044" y="1241160"/>
                  </a:lnTo>
                  <a:lnTo>
                    <a:pt x="0" y="1241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68712" y="2371813"/>
              <a:ext cx="6856053" cy="841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This is for any and all date conversions needed within the workbook.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Below the date converter there is an additional calculations part that allows you to convert between the following: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Days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Weeks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Months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Years</a:t>
              </a:r>
            </a:p>
            <a:p>
              <a:pPr algn="l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IMPORTANT NOTE:</a:t>
              </a: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For proper use of these additional calculations make use of the comments added to guide you from what to what your converting.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The navigation toggle for sheet navigation within the workbook is also available here.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01264" y="866074"/>
            <a:ext cx="9598386" cy="132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2"/>
              </a:lnSpc>
            </a:pPr>
            <a:r>
              <a:rPr lang="en-US" sz="7716" dirty="0">
                <a:ln w="28575">
                  <a:solidFill>
                    <a:schemeClr val="bg1"/>
                  </a:solidFill>
                </a:ln>
                <a:solidFill>
                  <a:srgbClr val="68765F"/>
                </a:solidFill>
                <a:latin typeface="Rubik One"/>
                <a:ea typeface="Rubik One"/>
                <a:cs typeface="Rubik One"/>
                <a:sym typeface="Rubik One"/>
              </a:rPr>
              <a:t>DATE CONVERTER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867393" y="861270"/>
            <a:ext cx="12299447" cy="7134242"/>
            <a:chOff x="0" y="0"/>
            <a:chExt cx="16399262" cy="9512322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6399262" cy="9512322"/>
              <a:chOff x="0" y="0"/>
              <a:chExt cx="14215872" cy="8245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15872" cy="8245856"/>
              </a:xfrm>
              <a:custGeom>
                <a:avLst/>
                <a:gdLst/>
                <a:ahLst/>
                <a:cxnLst/>
                <a:rect l="l" t="t" r="r" b="b"/>
                <a:pathLst>
                  <a:path w="14215872" h="8245856">
                    <a:moveTo>
                      <a:pt x="0" y="0"/>
                    </a:moveTo>
                    <a:lnTo>
                      <a:pt x="14215872" y="0"/>
                    </a:lnTo>
                    <a:lnTo>
                      <a:pt x="14215872" y="8245856"/>
                    </a:lnTo>
                    <a:lnTo>
                      <a:pt x="0" y="82458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821964" y="193779"/>
              <a:ext cx="12755334" cy="8257316"/>
              <a:chOff x="0" y="0"/>
              <a:chExt cx="11021225" cy="71347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21187" cy="7134733"/>
              </a:xfrm>
              <a:custGeom>
                <a:avLst/>
                <a:gdLst/>
                <a:ahLst/>
                <a:cxnLst/>
                <a:rect l="l" t="t" r="r" b="b"/>
                <a:pathLst>
                  <a:path w="11021187" h="7134733">
                    <a:moveTo>
                      <a:pt x="128397" y="0"/>
                    </a:moveTo>
                    <a:cubicBezTo>
                      <a:pt x="57404" y="0"/>
                      <a:pt x="0" y="57404"/>
                      <a:pt x="0" y="128397"/>
                    </a:cubicBezTo>
                    <a:lnTo>
                      <a:pt x="0" y="7134733"/>
                    </a:lnTo>
                    <a:lnTo>
                      <a:pt x="11021187" y="7134733"/>
                    </a:lnTo>
                    <a:lnTo>
                      <a:pt x="11021187" y="128397"/>
                    </a:lnTo>
                    <a:cubicBezTo>
                      <a:pt x="11021187" y="57404"/>
                      <a:pt x="10963783" y="0"/>
                      <a:pt x="10892917" y="0"/>
                    </a:cubicBezTo>
                    <a:lnTo>
                      <a:pt x="6132703" y="0"/>
                    </a:lnTo>
                    <a:cubicBezTo>
                      <a:pt x="6115431" y="0"/>
                      <a:pt x="6101461" y="13970"/>
                      <a:pt x="6101461" y="31242"/>
                    </a:cubicBezTo>
                    <a:lnTo>
                      <a:pt x="6101461" y="141097"/>
                    </a:lnTo>
                    <a:cubicBezTo>
                      <a:pt x="6101461" y="183642"/>
                      <a:pt x="6066917" y="218186"/>
                      <a:pt x="6024372" y="218186"/>
                    </a:cubicBezTo>
                    <a:lnTo>
                      <a:pt x="5000752" y="218186"/>
                    </a:lnTo>
                    <a:cubicBezTo>
                      <a:pt x="4958207" y="218186"/>
                      <a:pt x="4923663" y="183642"/>
                      <a:pt x="4923663" y="141097"/>
                    </a:cubicBezTo>
                    <a:lnTo>
                      <a:pt x="4923663" y="31242"/>
                    </a:lnTo>
                    <a:cubicBezTo>
                      <a:pt x="4923663" y="13970"/>
                      <a:pt x="4909693" y="0"/>
                      <a:pt x="4892421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789" r="-178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217137" y="721072"/>
            <a:ext cx="5545108" cy="9082831"/>
            <a:chOff x="0" y="0"/>
            <a:chExt cx="7393478" cy="1211044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029176"/>
              <a:ext cx="7393478" cy="10763964"/>
              <a:chOff x="0" y="0"/>
              <a:chExt cx="2001697" cy="29142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01697" cy="2914217"/>
              </a:xfrm>
              <a:custGeom>
                <a:avLst/>
                <a:gdLst/>
                <a:ahLst/>
                <a:cxnLst/>
                <a:rect l="l" t="t" r="r" b="b"/>
                <a:pathLst>
                  <a:path w="2001697" h="2914217">
                    <a:moveTo>
                      <a:pt x="27923" y="0"/>
                    </a:moveTo>
                    <a:lnTo>
                      <a:pt x="1973774" y="0"/>
                    </a:lnTo>
                    <a:cubicBezTo>
                      <a:pt x="1981179" y="0"/>
                      <a:pt x="1988282" y="2942"/>
                      <a:pt x="1993518" y="8179"/>
                    </a:cubicBezTo>
                    <a:cubicBezTo>
                      <a:pt x="1998755" y="13415"/>
                      <a:pt x="2001697" y="20518"/>
                      <a:pt x="2001697" y="27923"/>
                    </a:cubicBezTo>
                    <a:lnTo>
                      <a:pt x="2001697" y="2886293"/>
                    </a:lnTo>
                    <a:cubicBezTo>
                      <a:pt x="2001697" y="2893699"/>
                      <a:pt x="1998755" y="2900801"/>
                      <a:pt x="1993518" y="2906038"/>
                    </a:cubicBezTo>
                    <a:cubicBezTo>
                      <a:pt x="1988282" y="2911275"/>
                      <a:pt x="1981179" y="2914217"/>
                      <a:pt x="1973774" y="2914217"/>
                    </a:cubicBezTo>
                    <a:lnTo>
                      <a:pt x="27923" y="2914217"/>
                    </a:lnTo>
                    <a:cubicBezTo>
                      <a:pt x="12502" y="2914217"/>
                      <a:pt x="0" y="2901715"/>
                      <a:pt x="0" y="2886293"/>
                    </a:cubicBezTo>
                    <a:lnTo>
                      <a:pt x="0" y="27923"/>
                    </a:lnTo>
                    <a:cubicBezTo>
                      <a:pt x="0" y="20518"/>
                      <a:pt x="2942" y="13415"/>
                      <a:pt x="8179" y="8179"/>
                    </a:cubicBezTo>
                    <a:cubicBezTo>
                      <a:pt x="13415" y="2942"/>
                      <a:pt x="20518" y="0"/>
                      <a:pt x="2792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001697" cy="29523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667563" y="0"/>
              <a:ext cx="2058352" cy="205835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0" cap="sq">
                <a:solidFill>
                  <a:srgbClr val="6B7B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3053117" y="589113"/>
              <a:ext cx="1287243" cy="951354"/>
            </a:xfrm>
            <a:custGeom>
              <a:avLst/>
              <a:gdLst/>
              <a:ahLst/>
              <a:cxnLst/>
              <a:rect l="l" t="t" r="r" b="b"/>
              <a:pathLst>
                <a:path w="1287243" h="951354">
                  <a:moveTo>
                    <a:pt x="0" y="0"/>
                  </a:moveTo>
                  <a:lnTo>
                    <a:pt x="1287243" y="0"/>
                  </a:lnTo>
                  <a:lnTo>
                    <a:pt x="1287243" y="951355"/>
                  </a:lnTo>
                  <a:lnTo>
                    <a:pt x="0" y="951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98957" y="2357688"/>
              <a:ext cx="6744185" cy="975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Single Investments Calculator that: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Uses different interest rates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Calculates future values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Calculates present values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Calculates interest rates required to achieve the future/present value given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Calculates the compounding period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Interest earned during the investment 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Calculates the number of years of the investment 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There is also a inflation adjustment calculator supplied in this sheet. And graphs are supplied. A small version of the date converter is supplied here. The navigation toggle for sheet navigation within the workbook is available for use. The “</a:t>
              </a:r>
              <a:r>
                <a:rPr lang="en-US" sz="1899" u="sng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clear button</a:t>
              </a:r>
              <a:r>
                <a:rPr lang="en-US" sz="1899" dirty="0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” as previously mentioned is supplied for use.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 dirty="0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7357501" y="8082144"/>
            <a:ext cx="9319198" cy="1593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23"/>
              </a:lnSpc>
              <a:spcBef>
                <a:spcPct val="0"/>
              </a:spcBef>
            </a:pPr>
            <a:r>
              <a:rPr lang="en-US" sz="9302" dirty="0">
                <a:ln w="12700">
                  <a:solidFill>
                    <a:schemeClr val="bg1"/>
                  </a:solidFill>
                </a:ln>
                <a:solidFill>
                  <a:srgbClr val="384F31"/>
                </a:solidFill>
                <a:latin typeface="Apricots"/>
                <a:ea typeface="Apricots"/>
                <a:cs typeface="Apricots"/>
                <a:sym typeface="Apricots"/>
              </a:rPr>
              <a:t>Single Investments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958" y="2559713"/>
            <a:ext cx="12314321" cy="7142870"/>
            <a:chOff x="0" y="0"/>
            <a:chExt cx="16419095" cy="9523826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6419095" cy="9523826"/>
              <a:chOff x="0" y="0"/>
              <a:chExt cx="14215872" cy="8245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15872" cy="8245856"/>
              </a:xfrm>
              <a:custGeom>
                <a:avLst/>
                <a:gdLst/>
                <a:ahLst/>
                <a:cxnLst/>
                <a:rect l="l" t="t" r="r" b="b"/>
                <a:pathLst>
                  <a:path w="14215872" h="8245856">
                    <a:moveTo>
                      <a:pt x="0" y="0"/>
                    </a:moveTo>
                    <a:lnTo>
                      <a:pt x="14215872" y="0"/>
                    </a:lnTo>
                    <a:lnTo>
                      <a:pt x="14215872" y="8245856"/>
                    </a:lnTo>
                    <a:lnTo>
                      <a:pt x="0" y="82458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824167" y="194013"/>
              <a:ext cx="12770760" cy="8267303"/>
              <a:chOff x="0" y="0"/>
              <a:chExt cx="11021225" cy="71347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21187" cy="7134733"/>
              </a:xfrm>
              <a:custGeom>
                <a:avLst/>
                <a:gdLst/>
                <a:ahLst/>
                <a:cxnLst/>
                <a:rect l="l" t="t" r="r" b="b"/>
                <a:pathLst>
                  <a:path w="11021187" h="7134733">
                    <a:moveTo>
                      <a:pt x="128397" y="0"/>
                    </a:moveTo>
                    <a:cubicBezTo>
                      <a:pt x="57404" y="0"/>
                      <a:pt x="0" y="57404"/>
                      <a:pt x="0" y="128397"/>
                    </a:cubicBezTo>
                    <a:lnTo>
                      <a:pt x="0" y="7134733"/>
                    </a:lnTo>
                    <a:lnTo>
                      <a:pt x="11021187" y="7134733"/>
                    </a:lnTo>
                    <a:lnTo>
                      <a:pt x="11021187" y="128397"/>
                    </a:lnTo>
                    <a:cubicBezTo>
                      <a:pt x="11021187" y="57404"/>
                      <a:pt x="10963783" y="0"/>
                      <a:pt x="10892917" y="0"/>
                    </a:cubicBezTo>
                    <a:lnTo>
                      <a:pt x="6132703" y="0"/>
                    </a:lnTo>
                    <a:cubicBezTo>
                      <a:pt x="6115431" y="0"/>
                      <a:pt x="6101461" y="13970"/>
                      <a:pt x="6101461" y="31242"/>
                    </a:cubicBezTo>
                    <a:lnTo>
                      <a:pt x="6101461" y="141097"/>
                    </a:lnTo>
                    <a:cubicBezTo>
                      <a:pt x="6101461" y="183642"/>
                      <a:pt x="6066917" y="218186"/>
                      <a:pt x="6024372" y="218186"/>
                    </a:cubicBezTo>
                    <a:lnTo>
                      <a:pt x="5000752" y="218186"/>
                    </a:lnTo>
                    <a:cubicBezTo>
                      <a:pt x="4958207" y="218186"/>
                      <a:pt x="4923663" y="183642"/>
                      <a:pt x="4923663" y="141097"/>
                    </a:cubicBezTo>
                    <a:lnTo>
                      <a:pt x="4923663" y="31242"/>
                    </a:lnTo>
                    <a:cubicBezTo>
                      <a:pt x="4923663" y="13970"/>
                      <a:pt x="4909693" y="0"/>
                      <a:pt x="4892421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789" r="-178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2590428" y="721072"/>
            <a:ext cx="5545108" cy="8844855"/>
            <a:chOff x="0" y="0"/>
            <a:chExt cx="7393478" cy="1179314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029176"/>
              <a:ext cx="7393478" cy="10763964"/>
              <a:chOff x="0" y="0"/>
              <a:chExt cx="2001697" cy="29142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01697" cy="2914217"/>
              </a:xfrm>
              <a:custGeom>
                <a:avLst/>
                <a:gdLst/>
                <a:ahLst/>
                <a:cxnLst/>
                <a:rect l="l" t="t" r="r" b="b"/>
                <a:pathLst>
                  <a:path w="2001697" h="2914217">
                    <a:moveTo>
                      <a:pt x="27923" y="0"/>
                    </a:moveTo>
                    <a:lnTo>
                      <a:pt x="1973774" y="0"/>
                    </a:lnTo>
                    <a:cubicBezTo>
                      <a:pt x="1981179" y="0"/>
                      <a:pt x="1988282" y="2942"/>
                      <a:pt x="1993518" y="8179"/>
                    </a:cubicBezTo>
                    <a:cubicBezTo>
                      <a:pt x="1998755" y="13415"/>
                      <a:pt x="2001697" y="20518"/>
                      <a:pt x="2001697" y="27923"/>
                    </a:cubicBezTo>
                    <a:lnTo>
                      <a:pt x="2001697" y="2886293"/>
                    </a:lnTo>
                    <a:cubicBezTo>
                      <a:pt x="2001697" y="2893699"/>
                      <a:pt x="1998755" y="2900801"/>
                      <a:pt x="1993518" y="2906038"/>
                    </a:cubicBezTo>
                    <a:cubicBezTo>
                      <a:pt x="1988282" y="2911275"/>
                      <a:pt x="1981179" y="2914217"/>
                      <a:pt x="1973774" y="2914217"/>
                    </a:cubicBezTo>
                    <a:lnTo>
                      <a:pt x="27923" y="2914217"/>
                    </a:lnTo>
                    <a:cubicBezTo>
                      <a:pt x="12502" y="2914217"/>
                      <a:pt x="0" y="2901715"/>
                      <a:pt x="0" y="2886293"/>
                    </a:cubicBezTo>
                    <a:lnTo>
                      <a:pt x="0" y="27923"/>
                    </a:lnTo>
                    <a:cubicBezTo>
                      <a:pt x="0" y="20518"/>
                      <a:pt x="2942" y="13415"/>
                      <a:pt x="8179" y="8179"/>
                    </a:cubicBezTo>
                    <a:cubicBezTo>
                      <a:pt x="13415" y="2942"/>
                      <a:pt x="20518" y="0"/>
                      <a:pt x="2792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001697" cy="29523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667563" y="0"/>
              <a:ext cx="2058352" cy="205835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0" cap="sq">
                <a:solidFill>
                  <a:srgbClr val="6B7B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3078075" y="432939"/>
              <a:ext cx="1237327" cy="1192474"/>
            </a:xfrm>
            <a:custGeom>
              <a:avLst/>
              <a:gdLst/>
              <a:ahLst/>
              <a:cxnLst/>
              <a:rect l="l" t="t" r="r" b="b"/>
              <a:pathLst>
                <a:path w="1237327" h="1192474">
                  <a:moveTo>
                    <a:pt x="0" y="0"/>
                  </a:moveTo>
                  <a:lnTo>
                    <a:pt x="1237327" y="0"/>
                  </a:lnTo>
                  <a:lnTo>
                    <a:pt x="1237327" y="1192474"/>
                  </a:lnTo>
                  <a:lnTo>
                    <a:pt x="0" y="1192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68712" y="2244681"/>
              <a:ext cx="6856053" cy="930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Annuities calculator that: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Calculates present/future values in advance, arrears, not given X and force of interest annuities.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Calculates years of accumulation in present and future value the 4 mentioned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Calculates interest rate required for future and present value for the 4 mentioned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Calculates payment amount required for future and present value for the 4 mentioned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Calculates the period for future and present value for the 4 mentioned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 lang="en-US" sz="18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Graphs are supplied for convenience. The navigation toggle is available.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The “</a:t>
              </a:r>
              <a:r>
                <a:rPr lang="en-US" sz="1899" u="sng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clear button</a:t>
              </a: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” is also supplied again.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658099" y="700158"/>
            <a:ext cx="7056776" cy="1590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ln w="28575">
                  <a:solidFill>
                    <a:schemeClr val="bg1"/>
                  </a:solidFill>
                </a:ln>
                <a:solidFill>
                  <a:srgbClr val="68765F"/>
                </a:solidFill>
                <a:latin typeface="Rubik One"/>
                <a:ea typeface="Rubik One"/>
                <a:cs typeface="Rubik One"/>
                <a:sym typeface="Rubik One"/>
              </a:rPr>
              <a:t>ANNUITIES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28607" y="584052"/>
            <a:ext cx="11972702" cy="6944715"/>
            <a:chOff x="0" y="0"/>
            <a:chExt cx="15963603" cy="9259620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5963603" cy="9259620"/>
              <a:chOff x="0" y="0"/>
              <a:chExt cx="14215872" cy="8245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15872" cy="8245856"/>
              </a:xfrm>
              <a:custGeom>
                <a:avLst/>
                <a:gdLst/>
                <a:ahLst/>
                <a:cxnLst/>
                <a:rect l="l" t="t" r="r" b="b"/>
                <a:pathLst>
                  <a:path w="14215872" h="8245856">
                    <a:moveTo>
                      <a:pt x="0" y="0"/>
                    </a:moveTo>
                    <a:lnTo>
                      <a:pt x="14215872" y="0"/>
                    </a:lnTo>
                    <a:lnTo>
                      <a:pt x="14215872" y="8245856"/>
                    </a:lnTo>
                    <a:lnTo>
                      <a:pt x="0" y="82458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773562" y="188631"/>
              <a:ext cx="12416479" cy="8037954"/>
              <a:chOff x="0" y="0"/>
              <a:chExt cx="11021225" cy="71347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21187" cy="7134733"/>
              </a:xfrm>
              <a:custGeom>
                <a:avLst/>
                <a:gdLst/>
                <a:ahLst/>
                <a:cxnLst/>
                <a:rect l="l" t="t" r="r" b="b"/>
                <a:pathLst>
                  <a:path w="11021187" h="7134733">
                    <a:moveTo>
                      <a:pt x="128397" y="0"/>
                    </a:moveTo>
                    <a:cubicBezTo>
                      <a:pt x="57404" y="0"/>
                      <a:pt x="0" y="57404"/>
                      <a:pt x="0" y="128397"/>
                    </a:cubicBezTo>
                    <a:lnTo>
                      <a:pt x="0" y="7134733"/>
                    </a:lnTo>
                    <a:lnTo>
                      <a:pt x="11021187" y="7134733"/>
                    </a:lnTo>
                    <a:lnTo>
                      <a:pt x="11021187" y="128397"/>
                    </a:lnTo>
                    <a:cubicBezTo>
                      <a:pt x="11021187" y="57404"/>
                      <a:pt x="10963783" y="0"/>
                      <a:pt x="10892917" y="0"/>
                    </a:cubicBezTo>
                    <a:lnTo>
                      <a:pt x="6132703" y="0"/>
                    </a:lnTo>
                    <a:cubicBezTo>
                      <a:pt x="6115431" y="0"/>
                      <a:pt x="6101461" y="13970"/>
                      <a:pt x="6101461" y="31242"/>
                    </a:cubicBezTo>
                    <a:lnTo>
                      <a:pt x="6101461" y="141097"/>
                    </a:lnTo>
                    <a:cubicBezTo>
                      <a:pt x="6101461" y="183642"/>
                      <a:pt x="6066917" y="218186"/>
                      <a:pt x="6024372" y="218186"/>
                    </a:cubicBezTo>
                    <a:lnTo>
                      <a:pt x="5000752" y="218186"/>
                    </a:lnTo>
                    <a:cubicBezTo>
                      <a:pt x="4958207" y="218186"/>
                      <a:pt x="4923663" y="183642"/>
                      <a:pt x="4923663" y="141097"/>
                    </a:cubicBezTo>
                    <a:lnTo>
                      <a:pt x="4923663" y="31242"/>
                    </a:lnTo>
                    <a:cubicBezTo>
                      <a:pt x="4923663" y="13970"/>
                      <a:pt x="4909693" y="0"/>
                      <a:pt x="4892421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789" r="-178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427433" y="721072"/>
            <a:ext cx="5545108" cy="8844855"/>
            <a:chOff x="0" y="0"/>
            <a:chExt cx="7393478" cy="1179314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029176"/>
              <a:ext cx="7393478" cy="10763964"/>
              <a:chOff x="0" y="0"/>
              <a:chExt cx="2001697" cy="29142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01697" cy="2914217"/>
              </a:xfrm>
              <a:custGeom>
                <a:avLst/>
                <a:gdLst/>
                <a:ahLst/>
                <a:cxnLst/>
                <a:rect l="l" t="t" r="r" b="b"/>
                <a:pathLst>
                  <a:path w="2001697" h="2914217">
                    <a:moveTo>
                      <a:pt x="27923" y="0"/>
                    </a:moveTo>
                    <a:lnTo>
                      <a:pt x="1973774" y="0"/>
                    </a:lnTo>
                    <a:cubicBezTo>
                      <a:pt x="1981179" y="0"/>
                      <a:pt x="1988282" y="2942"/>
                      <a:pt x="1993518" y="8179"/>
                    </a:cubicBezTo>
                    <a:cubicBezTo>
                      <a:pt x="1998755" y="13415"/>
                      <a:pt x="2001697" y="20518"/>
                      <a:pt x="2001697" y="27923"/>
                    </a:cubicBezTo>
                    <a:lnTo>
                      <a:pt x="2001697" y="2886293"/>
                    </a:lnTo>
                    <a:cubicBezTo>
                      <a:pt x="2001697" y="2893699"/>
                      <a:pt x="1998755" y="2900801"/>
                      <a:pt x="1993518" y="2906038"/>
                    </a:cubicBezTo>
                    <a:cubicBezTo>
                      <a:pt x="1988282" y="2911275"/>
                      <a:pt x="1981179" y="2914217"/>
                      <a:pt x="1973774" y="2914217"/>
                    </a:cubicBezTo>
                    <a:lnTo>
                      <a:pt x="27923" y="2914217"/>
                    </a:lnTo>
                    <a:cubicBezTo>
                      <a:pt x="12502" y="2914217"/>
                      <a:pt x="0" y="2901715"/>
                      <a:pt x="0" y="2886293"/>
                    </a:cubicBezTo>
                    <a:lnTo>
                      <a:pt x="0" y="27923"/>
                    </a:lnTo>
                    <a:cubicBezTo>
                      <a:pt x="0" y="20518"/>
                      <a:pt x="2942" y="13415"/>
                      <a:pt x="8179" y="8179"/>
                    </a:cubicBezTo>
                    <a:cubicBezTo>
                      <a:pt x="13415" y="2942"/>
                      <a:pt x="20518" y="0"/>
                      <a:pt x="2792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001697" cy="29523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667563" y="0"/>
              <a:ext cx="2058352" cy="205835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0" cap="sq">
                <a:solidFill>
                  <a:srgbClr val="6B7B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3129429" y="562729"/>
              <a:ext cx="1134619" cy="1107199"/>
            </a:xfrm>
            <a:custGeom>
              <a:avLst/>
              <a:gdLst/>
              <a:ahLst/>
              <a:cxnLst/>
              <a:rect l="l" t="t" r="r" b="b"/>
              <a:pathLst>
                <a:path w="1134619" h="1107199">
                  <a:moveTo>
                    <a:pt x="0" y="0"/>
                  </a:moveTo>
                  <a:lnTo>
                    <a:pt x="1134619" y="0"/>
                  </a:lnTo>
                  <a:lnTo>
                    <a:pt x="1134619" y="1107199"/>
                  </a:lnTo>
                  <a:lnTo>
                    <a:pt x="0" y="1107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16722" y="2426569"/>
              <a:ext cx="6560033" cy="841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Increasing payment calculator that: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Calculates the present and future value for arrears and advance payments for both payments increasing every next period and payments increasing every k periods.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Calculate the payment amount in terms of the future and present value for arrears and advance payments for both payments increasing every next period and increasing every k periods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Graphs are supplied for convenience. The navigation toggle is available for sheet navigation within the workbook.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>
                <a:solidFill>
                  <a:srgbClr val="384F3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The “</a:t>
              </a:r>
              <a:r>
                <a:rPr lang="en-US" sz="1899" u="sng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clear button</a:t>
              </a:r>
              <a:r>
                <a:rPr lang="en-US" sz="1899">
                  <a:solidFill>
                    <a:srgbClr val="384F31"/>
                  </a:solidFill>
                  <a:latin typeface="Inter"/>
                  <a:ea typeface="Inter"/>
                  <a:cs typeface="Inter"/>
                  <a:sym typeface="Inter"/>
                </a:rPr>
                <a:t>” is also supplied again for use.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992872" y="7767009"/>
            <a:ext cx="10244138" cy="1593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23"/>
              </a:lnSpc>
              <a:spcBef>
                <a:spcPct val="0"/>
              </a:spcBef>
            </a:pPr>
            <a:r>
              <a:rPr lang="en-US" sz="9302" dirty="0">
                <a:ln w="12700">
                  <a:solidFill>
                    <a:schemeClr val="bg1"/>
                  </a:solidFill>
                </a:ln>
                <a:solidFill>
                  <a:srgbClr val="384F31"/>
                </a:solidFill>
                <a:latin typeface="Apricots"/>
                <a:ea typeface="Apricots"/>
                <a:cs typeface="Apricots"/>
                <a:sym typeface="Apricots"/>
              </a:rPr>
              <a:t>Increasing Annuities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1547" y="2639060"/>
            <a:ext cx="11697820" cy="6785270"/>
            <a:chOff x="0" y="0"/>
            <a:chExt cx="15597093" cy="9047027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15597093" cy="9047027"/>
              <a:chOff x="0" y="0"/>
              <a:chExt cx="14215872" cy="82458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4215872" cy="8245856"/>
              </a:xfrm>
              <a:custGeom>
                <a:avLst/>
                <a:gdLst/>
                <a:ahLst/>
                <a:cxnLst/>
                <a:rect l="l" t="t" r="r" b="b"/>
                <a:pathLst>
                  <a:path w="14215872" h="8245856">
                    <a:moveTo>
                      <a:pt x="0" y="0"/>
                    </a:moveTo>
                    <a:lnTo>
                      <a:pt x="14215872" y="0"/>
                    </a:lnTo>
                    <a:lnTo>
                      <a:pt x="14215872" y="8245856"/>
                    </a:lnTo>
                    <a:lnTo>
                      <a:pt x="0" y="82458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732843" y="184300"/>
              <a:ext cx="12131408" cy="7853410"/>
              <a:chOff x="0" y="0"/>
              <a:chExt cx="11021225" cy="71347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21187" cy="7134733"/>
              </a:xfrm>
              <a:custGeom>
                <a:avLst/>
                <a:gdLst/>
                <a:ahLst/>
                <a:cxnLst/>
                <a:rect l="l" t="t" r="r" b="b"/>
                <a:pathLst>
                  <a:path w="11021187" h="7134733">
                    <a:moveTo>
                      <a:pt x="128397" y="0"/>
                    </a:moveTo>
                    <a:cubicBezTo>
                      <a:pt x="57404" y="0"/>
                      <a:pt x="0" y="57404"/>
                      <a:pt x="0" y="128397"/>
                    </a:cubicBezTo>
                    <a:lnTo>
                      <a:pt x="0" y="7134733"/>
                    </a:lnTo>
                    <a:lnTo>
                      <a:pt x="11021187" y="7134733"/>
                    </a:lnTo>
                    <a:lnTo>
                      <a:pt x="11021187" y="128397"/>
                    </a:lnTo>
                    <a:cubicBezTo>
                      <a:pt x="11021187" y="57404"/>
                      <a:pt x="10963783" y="0"/>
                      <a:pt x="10892917" y="0"/>
                    </a:cubicBezTo>
                    <a:lnTo>
                      <a:pt x="6132703" y="0"/>
                    </a:lnTo>
                    <a:cubicBezTo>
                      <a:pt x="6115431" y="0"/>
                      <a:pt x="6101461" y="13970"/>
                      <a:pt x="6101461" y="31242"/>
                    </a:cubicBezTo>
                    <a:lnTo>
                      <a:pt x="6101461" y="141097"/>
                    </a:lnTo>
                    <a:cubicBezTo>
                      <a:pt x="6101461" y="183642"/>
                      <a:pt x="6066917" y="218186"/>
                      <a:pt x="6024372" y="218186"/>
                    </a:cubicBezTo>
                    <a:lnTo>
                      <a:pt x="5000752" y="218186"/>
                    </a:lnTo>
                    <a:cubicBezTo>
                      <a:pt x="4958207" y="218186"/>
                      <a:pt x="4923663" y="183642"/>
                      <a:pt x="4923663" y="141097"/>
                    </a:cubicBezTo>
                    <a:lnTo>
                      <a:pt x="4923663" y="31242"/>
                    </a:lnTo>
                    <a:cubicBezTo>
                      <a:pt x="4923663" y="13970"/>
                      <a:pt x="4909693" y="0"/>
                      <a:pt x="4892421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789" r="-1789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2117260" y="831625"/>
            <a:ext cx="5545108" cy="8988277"/>
            <a:chOff x="0" y="0"/>
            <a:chExt cx="7393478" cy="1198436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1029176"/>
              <a:ext cx="7393478" cy="10763964"/>
              <a:chOff x="0" y="0"/>
              <a:chExt cx="2001697" cy="291421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01697" cy="2914217"/>
              </a:xfrm>
              <a:custGeom>
                <a:avLst/>
                <a:gdLst/>
                <a:ahLst/>
                <a:cxnLst/>
                <a:rect l="l" t="t" r="r" b="b"/>
                <a:pathLst>
                  <a:path w="2001697" h="2914217">
                    <a:moveTo>
                      <a:pt x="27923" y="0"/>
                    </a:moveTo>
                    <a:lnTo>
                      <a:pt x="1973774" y="0"/>
                    </a:lnTo>
                    <a:cubicBezTo>
                      <a:pt x="1981179" y="0"/>
                      <a:pt x="1988282" y="2942"/>
                      <a:pt x="1993518" y="8179"/>
                    </a:cubicBezTo>
                    <a:cubicBezTo>
                      <a:pt x="1998755" y="13415"/>
                      <a:pt x="2001697" y="20518"/>
                      <a:pt x="2001697" y="27923"/>
                    </a:cubicBezTo>
                    <a:lnTo>
                      <a:pt x="2001697" y="2886293"/>
                    </a:lnTo>
                    <a:cubicBezTo>
                      <a:pt x="2001697" y="2893699"/>
                      <a:pt x="1998755" y="2900801"/>
                      <a:pt x="1993518" y="2906038"/>
                    </a:cubicBezTo>
                    <a:cubicBezTo>
                      <a:pt x="1988282" y="2911275"/>
                      <a:pt x="1981179" y="2914217"/>
                      <a:pt x="1973774" y="2914217"/>
                    </a:cubicBezTo>
                    <a:lnTo>
                      <a:pt x="27923" y="2914217"/>
                    </a:lnTo>
                    <a:cubicBezTo>
                      <a:pt x="12502" y="2914217"/>
                      <a:pt x="0" y="2901715"/>
                      <a:pt x="0" y="2886293"/>
                    </a:cubicBezTo>
                    <a:lnTo>
                      <a:pt x="0" y="27923"/>
                    </a:lnTo>
                    <a:cubicBezTo>
                      <a:pt x="0" y="20518"/>
                      <a:pt x="2942" y="13415"/>
                      <a:pt x="8179" y="8179"/>
                    </a:cubicBezTo>
                    <a:cubicBezTo>
                      <a:pt x="13415" y="2942"/>
                      <a:pt x="20518" y="0"/>
                      <a:pt x="2792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001697" cy="29523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667563" y="0"/>
              <a:ext cx="2058352" cy="205835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0" cap="sq">
                <a:solidFill>
                  <a:srgbClr val="6B7B5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3069990" y="397692"/>
              <a:ext cx="1253497" cy="1262969"/>
            </a:xfrm>
            <a:custGeom>
              <a:avLst/>
              <a:gdLst/>
              <a:ahLst/>
              <a:cxnLst/>
              <a:rect l="l" t="t" r="r" b="b"/>
              <a:pathLst>
                <a:path w="1253497" h="1262969">
                  <a:moveTo>
                    <a:pt x="0" y="0"/>
                  </a:moveTo>
                  <a:lnTo>
                    <a:pt x="1253497" y="0"/>
                  </a:lnTo>
                  <a:lnTo>
                    <a:pt x="1253497" y="1262969"/>
                  </a:lnTo>
                  <a:lnTo>
                    <a:pt x="0" y="1262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68712" y="2231615"/>
              <a:ext cx="6856053" cy="975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Loan Calculator that calculates:</a:t>
              </a:r>
            </a:p>
            <a:p>
              <a:pPr algn="l">
                <a:lnSpc>
                  <a:spcPts val="2659"/>
                </a:lnSpc>
              </a:pPr>
              <a:endParaRPr lang="en-US" sz="18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Loan amount in advance and arrears.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Capital component of a specific payment.</a:t>
              </a:r>
            </a:p>
            <a:p>
              <a:pPr marL="410209" lvl="1" indent="-205105" algn="l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Interest component of a specific payment.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The balance at a specific time (years).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Payment amount for advance and arrears.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The period to repay for advance and arrears.</a:t>
              </a:r>
            </a:p>
            <a:p>
              <a:pPr marL="410209" lvl="1" indent="-205105" algn="l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The last payment amount.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Option to convert interest within the sheet. The navigation toggle is supplied again for sheet navigation.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The “</a:t>
              </a:r>
              <a:r>
                <a:rPr lang="en-US" sz="1899" u="sng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clear button</a:t>
              </a: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” is supplied again for user convenience. As well as a link to the </a:t>
              </a:r>
              <a:r>
                <a:rPr lang="en-US" sz="1899" dirty="0" err="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Amortisation</a:t>
              </a:r>
              <a:r>
                <a:rPr lang="en-US" sz="1899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Table.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n-US" sz="18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4074" y="920752"/>
            <a:ext cx="11792767" cy="124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7246" dirty="0">
                <a:ln w="28575">
                  <a:solidFill>
                    <a:schemeClr val="bg1"/>
                  </a:solidFill>
                </a:ln>
                <a:solidFill>
                  <a:srgbClr val="68765F"/>
                </a:solidFill>
                <a:latin typeface="Rubik One"/>
                <a:ea typeface="Rubik One"/>
                <a:cs typeface="Rubik One"/>
                <a:sym typeface="Rubik One"/>
              </a:rPr>
              <a:t>LOAN CALCULATOR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168108" y="-6132634"/>
            <a:ext cx="25569824" cy="23046132"/>
            <a:chOff x="0" y="0"/>
            <a:chExt cx="34093098" cy="30728175"/>
          </a:xfrm>
        </p:grpSpPr>
        <p:sp>
          <p:nvSpPr>
            <p:cNvPr id="4" name="Freeform 4"/>
            <p:cNvSpPr/>
            <p:nvPr/>
          </p:nvSpPr>
          <p:spPr>
            <a:xfrm>
              <a:off x="12192172" y="1975537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50348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338292" y="2690445"/>
              <a:ext cx="11297606" cy="10972800"/>
            </a:xfrm>
            <a:custGeom>
              <a:avLst/>
              <a:gdLst/>
              <a:ahLst/>
              <a:cxnLst/>
              <a:rect l="l" t="t" r="r" b="b"/>
              <a:pathLst>
                <a:path w="11297606" h="10972800">
                  <a:moveTo>
                    <a:pt x="0" y="0"/>
                  </a:moveTo>
                  <a:lnTo>
                    <a:pt x="11297606" y="0"/>
                  </a:lnTo>
                  <a:lnTo>
                    <a:pt x="11297606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662622">
              <a:off x="1120334" y="18336845"/>
              <a:ext cx="10177272" cy="10972800"/>
            </a:xfrm>
            <a:custGeom>
              <a:avLst/>
              <a:gdLst/>
              <a:ahLst/>
              <a:cxnLst/>
              <a:rect l="l" t="t" r="r" b="b"/>
              <a:pathLst>
                <a:path w="10177272" h="10972800">
                  <a:moveTo>
                    <a:pt x="0" y="0"/>
                  </a:moveTo>
                  <a:lnTo>
                    <a:pt x="10177272" y="0"/>
                  </a:lnTo>
                  <a:lnTo>
                    <a:pt x="1017727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4999145" y="3503245"/>
              <a:ext cx="8073649" cy="8297668"/>
            </a:xfrm>
            <a:custGeom>
              <a:avLst/>
              <a:gdLst/>
              <a:ahLst/>
              <a:cxnLst/>
              <a:rect l="l" t="t" r="r" b="b"/>
              <a:pathLst>
                <a:path w="8073649" h="8297668">
                  <a:moveTo>
                    <a:pt x="0" y="0"/>
                  </a:moveTo>
                  <a:lnTo>
                    <a:pt x="8073649" y="0"/>
                  </a:lnTo>
                  <a:lnTo>
                    <a:pt x="8073649" y="8297668"/>
                  </a:lnTo>
                  <a:lnTo>
                    <a:pt x="0" y="8297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85204" y="2165679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47491" y="5486400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0" y="0"/>
                  </a:moveTo>
                  <a:lnTo>
                    <a:pt x="7250115" y="0"/>
                  </a:lnTo>
                  <a:lnTo>
                    <a:pt x="7250115" y="7008445"/>
                  </a:lnTo>
                  <a:lnTo>
                    <a:pt x="0" y="700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046655" y="15746045"/>
              <a:ext cx="11046443" cy="10972800"/>
            </a:xfrm>
            <a:custGeom>
              <a:avLst/>
              <a:gdLst/>
              <a:ahLst/>
              <a:cxnLst/>
              <a:rect l="l" t="t" r="r" b="b"/>
              <a:pathLst>
                <a:path w="11046443" h="10972800">
                  <a:moveTo>
                    <a:pt x="0" y="0"/>
                  </a:moveTo>
                  <a:lnTo>
                    <a:pt x="11046443" y="0"/>
                  </a:lnTo>
                  <a:lnTo>
                    <a:pt x="11046443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flipV="1">
              <a:off x="17112445" y="0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0" y="10972800"/>
                  </a:moveTo>
                  <a:lnTo>
                    <a:pt x="7886700" y="10972800"/>
                  </a:lnTo>
                  <a:lnTo>
                    <a:pt x="7886700" y="0"/>
                  </a:lnTo>
                  <a:lnTo>
                    <a:pt x="0" y="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9862777" y="19210012"/>
              <a:ext cx="7886700" cy="10972800"/>
            </a:xfrm>
            <a:custGeom>
              <a:avLst/>
              <a:gdLst/>
              <a:ahLst/>
              <a:cxnLst/>
              <a:rect l="l" t="t" r="r" b="b"/>
              <a:pathLst>
                <a:path w="7886700" h="10972800">
                  <a:moveTo>
                    <a:pt x="7886700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7886700" y="10972800"/>
                  </a:lnTo>
                  <a:lnTo>
                    <a:pt x="78867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3035573" flipH="1" flipV="1">
              <a:off x="23722071" y="18189131"/>
              <a:ext cx="7250116" cy="7008445"/>
            </a:xfrm>
            <a:custGeom>
              <a:avLst/>
              <a:gdLst/>
              <a:ahLst/>
              <a:cxnLst/>
              <a:rect l="l" t="t" r="r" b="b"/>
              <a:pathLst>
                <a:path w="7250116" h="7008445">
                  <a:moveTo>
                    <a:pt x="7250116" y="7008445"/>
                  </a:moveTo>
                  <a:lnTo>
                    <a:pt x="0" y="7008445"/>
                  </a:lnTo>
                  <a:lnTo>
                    <a:pt x="0" y="0"/>
                  </a:lnTo>
                  <a:lnTo>
                    <a:pt x="7250116" y="0"/>
                  </a:lnTo>
                  <a:lnTo>
                    <a:pt x="7250116" y="7008445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01355" y="8833447"/>
            <a:ext cx="5162812" cy="1243462"/>
          </a:xfrm>
          <a:custGeom>
            <a:avLst/>
            <a:gdLst/>
            <a:ahLst/>
            <a:cxnLst/>
            <a:rect l="l" t="t" r="r" b="b"/>
            <a:pathLst>
              <a:path w="5162812" h="1243462">
                <a:moveTo>
                  <a:pt x="0" y="0"/>
                </a:moveTo>
                <a:lnTo>
                  <a:pt x="5162813" y="0"/>
                </a:lnTo>
                <a:lnTo>
                  <a:pt x="5162813" y="1243461"/>
                </a:lnTo>
                <a:lnTo>
                  <a:pt x="0" y="1243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2285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560970" y="8833447"/>
            <a:ext cx="5162812" cy="1243462"/>
          </a:xfrm>
          <a:custGeom>
            <a:avLst/>
            <a:gdLst/>
            <a:ahLst/>
            <a:cxnLst/>
            <a:rect l="l" t="t" r="r" b="b"/>
            <a:pathLst>
              <a:path w="5162812" h="1243462">
                <a:moveTo>
                  <a:pt x="0" y="0"/>
                </a:moveTo>
                <a:lnTo>
                  <a:pt x="5162812" y="0"/>
                </a:lnTo>
                <a:lnTo>
                  <a:pt x="5162812" y="1243461"/>
                </a:lnTo>
                <a:lnTo>
                  <a:pt x="0" y="1243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2285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00125" y="4006806"/>
            <a:ext cx="5159564" cy="5251494"/>
            <a:chOff x="0" y="0"/>
            <a:chExt cx="1862522" cy="18957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62522" cy="1895707"/>
            </a:xfrm>
            <a:custGeom>
              <a:avLst/>
              <a:gdLst/>
              <a:ahLst/>
              <a:cxnLst/>
              <a:rect l="l" t="t" r="r" b="b"/>
              <a:pathLst>
                <a:path w="1862522" h="1895707">
                  <a:moveTo>
                    <a:pt x="30010" y="0"/>
                  </a:moveTo>
                  <a:lnTo>
                    <a:pt x="1832512" y="0"/>
                  </a:lnTo>
                  <a:cubicBezTo>
                    <a:pt x="1849086" y="0"/>
                    <a:pt x="1862522" y="13436"/>
                    <a:pt x="1862522" y="30010"/>
                  </a:cubicBezTo>
                  <a:lnTo>
                    <a:pt x="1862522" y="1865697"/>
                  </a:lnTo>
                  <a:cubicBezTo>
                    <a:pt x="1862522" y="1882271"/>
                    <a:pt x="1849086" y="1895707"/>
                    <a:pt x="1832512" y="1895707"/>
                  </a:cubicBezTo>
                  <a:lnTo>
                    <a:pt x="30010" y="1895707"/>
                  </a:lnTo>
                  <a:cubicBezTo>
                    <a:pt x="13436" y="1895707"/>
                    <a:pt x="0" y="1882271"/>
                    <a:pt x="0" y="1865697"/>
                  </a:cubicBezTo>
                  <a:lnTo>
                    <a:pt x="0" y="30010"/>
                  </a:lnTo>
                  <a:cubicBezTo>
                    <a:pt x="0" y="13436"/>
                    <a:pt x="13436" y="0"/>
                    <a:pt x="3001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862522" cy="1933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64218" y="4006806"/>
            <a:ext cx="5159564" cy="5251494"/>
            <a:chOff x="0" y="0"/>
            <a:chExt cx="1862522" cy="18957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62522" cy="1895707"/>
            </a:xfrm>
            <a:custGeom>
              <a:avLst/>
              <a:gdLst/>
              <a:ahLst/>
              <a:cxnLst/>
              <a:rect l="l" t="t" r="r" b="b"/>
              <a:pathLst>
                <a:path w="1862522" h="1895707">
                  <a:moveTo>
                    <a:pt x="30010" y="0"/>
                  </a:moveTo>
                  <a:lnTo>
                    <a:pt x="1832512" y="0"/>
                  </a:lnTo>
                  <a:cubicBezTo>
                    <a:pt x="1849086" y="0"/>
                    <a:pt x="1862522" y="13436"/>
                    <a:pt x="1862522" y="30010"/>
                  </a:cubicBezTo>
                  <a:lnTo>
                    <a:pt x="1862522" y="1865697"/>
                  </a:lnTo>
                  <a:cubicBezTo>
                    <a:pt x="1862522" y="1882271"/>
                    <a:pt x="1849086" y="1895707"/>
                    <a:pt x="1832512" y="1895707"/>
                  </a:cubicBezTo>
                  <a:lnTo>
                    <a:pt x="30010" y="1895707"/>
                  </a:lnTo>
                  <a:cubicBezTo>
                    <a:pt x="13436" y="1895707"/>
                    <a:pt x="0" y="1882271"/>
                    <a:pt x="0" y="1865697"/>
                  </a:cubicBezTo>
                  <a:lnTo>
                    <a:pt x="0" y="30010"/>
                  </a:lnTo>
                  <a:cubicBezTo>
                    <a:pt x="0" y="13436"/>
                    <a:pt x="13436" y="0"/>
                    <a:pt x="3001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862522" cy="1933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2120584" y="8833447"/>
            <a:ext cx="5162812" cy="1243462"/>
          </a:xfrm>
          <a:custGeom>
            <a:avLst/>
            <a:gdLst/>
            <a:ahLst/>
            <a:cxnLst/>
            <a:rect l="l" t="t" r="r" b="b"/>
            <a:pathLst>
              <a:path w="5162812" h="1243462">
                <a:moveTo>
                  <a:pt x="0" y="0"/>
                </a:moveTo>
                <a:lnTo>
                  <a:pt x="5162813" y="0"/>
                </a:lnTo>
                <a:lnTo>
                  <a:pt x="5162813" y="1243461"/>
                </a:lnTo>
                <a:lnTo>
                  <a:pt x="0" y="1243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2285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2123832" y="4006806"/>
            <a:ext cx="5159564" cy="5251494"/>
            <a:chOff x="0" y="0"/>
            <a:chExt cx="1862522" cy="18957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62522" cy="1895707"/>
            </a:xfrm>
            <a:custGeom>
              <a:avLst/>
              <a:gdLst/>
              <a:ahLst/>
              <a:cxnLst/>
              <a:rect l="l" t="t" r="r" b="b"/>
              <a:pathLst>
                <a:path w="1862522" h="1895707">
                  <a:moveTo>
                    <a:pt x="30010" y="0"/>
                  </a:moveTo>
                  <a:lnTo>
                    <a:pt x="1832512" y="0"/>
                  </a:lnTo>
                  <a:cubicBezTo>
                    <a:pt x="1849086" y="0"/>
                    <a:pt x="1862522" y="13436"/>
                    <a:pt x="1862522" y="30010"/>
                  </a:cubicBezTo>
                  <a:lnTo>
                    <a:pt x="1862522" y="1865697"/>
                  </a:lnTo>
                  <a:cubicBezTo>
                    <a:pt x="1862522" y="1882271"/>
                    <a:pt x="1849086" y="1895707"/>
                    <a:pt x="1832512" y="1895707"/>
                  </a:cubicBezTo>
                  <a:lnTo>
                    <a:pt x="30010" y="1895707"/>
                  </a:lnTo>
                  <a:cubicBezTo>
                    <a:pt x="13436" y="1895707"/>
                    <a:pt x="0" y="1882271"/>
                    <a:pt x="0" y="1865697"/>
                  </a:cubicBezTo>
                  <a:lnTo>
                    <a:pt x="0" y="30010"/>
                  </a:lnTo>
                  <a:cubicBezTo>
                    <a:pt x="0" y="13436"/>
                    <a:pt x="13436" y="0"/>
                    <a:pt x="3001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62522" cy="1933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08025" y="3234924"/>
            <a:ext cx="1543764" cy="154376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52400" cap="sq">
              <a:solidFill>
                <a:srgbClr val="6B7B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72118" y="3234924"/>
            <a:ext cx="1543764" cy="154376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52400" cap="sq">
              <a:solidFill>
                <a:srgbClr val="6B7B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931732" y="3234924"/>
            <a:ext cx="1543764" cy="154376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52400" cap="sq">
              <a:solidFill>
                <a:srgbClr val="6B7B5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8651219" y="3551216"/>
            <a:ext cx="981083" cy="911181"/>
          </a:xfrm>
          <a:custGeom>
            <a:avLst/>
            <a:gdLst/>
            <a:ahLst/>
            <a:cxnLst/>
            <a:rect l="l" t="t" r="r" b="b"/>
            <a:pathLst>
              <a:path w="981083" h="911181">
                <a:moveTo>
                  <a:pt x="0" y="0"/>
                </a:moveTo>
                <a:lnTo>
                  <a:pt x="981083" y="0"/>
                </a:lnTo>
                <a:lnTo>
                  <a:pt x="981083" y="911181"/>
                </a:lnTo>
                <a:lnTo>
                  <a:pt x="0" y="9111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4205739" y="3629113"/>
            <a:ext cx="992503" cy="755386"/>
          </a:xfrm>
          <a:custGeom>
            <a:avLst/>
            <a:gdLst/>
            <a:ahLst/>
            <a:cxnLst/>
            <a:rect l="l" t="t" r="r" b="b"/>
            <a:pathLst>
              <a:path w="992503" h="755386">
                <a:moveTo>
                  <a:pt x="0" y="0"/>
                </a:moveTo>
                <a:lnTo>
                  <a:pt x="992503" y="0"/>
                </a:lnTo>
                <a:lnTo>
                  <a:pt x="992503" y="755386"/>
                </a:lnTo>
                <a:lnTo>
                  <a:pt x="0" y="7553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3154569" y="3581468"/>
            <a:ext cx="850676" cy="850676"/>
          </a:xfrm>
          <a:custGeom>
            <a:avLst/>
            <a:gdLst/>
            <a:ahLst/>
            <a:cxnLst/>
            <a:rect l="l" t="t" r="r" b="b"/>
            <a:pathLst>
              <a:path w="850676" h="850676">
                <a:moveTo>
                  <a:pt x="0" y="0"/>
                </a:moveTo>
                <a:lnTo>
                  <a:pt x="850676" y="0"/>
                </a:lnTo>
                <a:lnTo>
                  <a:pt x="850676" y="850676"/>
                </a:lnTo>
                <a:lnTo>
                  <a:pt x="0" y="8506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822470" y="4983248"/>
            <a:ext cx="351487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HOME PAGE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86563" y="4983248"/>
            <a:ext cx="351487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PICTURES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12482" y="5499889"/>
            <a:ext cx="3753112" cy="350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800">
                <a:solidFill>
                  <a:srgbClr val="0F0F2E"/>
                </a:solidFill>
                <a:latin typeface="Inter"/>
                <a:ea typeface="Inter"/>
                <a:cs typeface="Inter"/>
                <a:sym typeface="Inter"/>
              </a:rPr>
              <a:t>The home page of this site has full a search bar to ask questions that will also navigate you to the spesific thing/video/picture you are searching to find.</a:t>
            </a:r>
          </a:p>
          <a:p>
            <a:pPr algn="ctr">
              <a:lnSpc>
                <a:spcPts val="2790"/>
              </a:lnSpc>
            </a:pPr>
            <a:endParaRPr lang="en-US" sz="1800">
              <a:solidFill>
                <a:srgbClr val="0F0F2E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790"/>
              </a:lnSpc>
            </a:pPr>
            <a:r>
              <a:rPr lang="en-US" sz="1800">
                <a:solidFill>
                  <a:srgbClr val="0F0F2E"/>
                </a:solidFill>
                <a:latin typeface="Inter"/>
                <a:ea typeface="Inter"/>
                <a:cs typeface="Inter"/>
                <a:sym typeface="Inter"/>
              </a:rPr>
              <a:t>The is also an integrated AI assistant that will answer any questions are help with problems you are facing on the calculator.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265205" y="5499889"/>
            <a:ext cx="3753112" cy="350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800">
                <a:solidFill>
                  <a:srgbClr val="0F0F2E"/>
                </a:solidFill>
                <a:latin typeface="Inter"/>
                <a:ea typeface="Inter"/>
                <a:cs typeface="Inter"/>
                <a:sym typeface="Inter"/>
              </a:rPr>
              <a:t>Within the other pages, namely :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Interest Converter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Date Converter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Single Investment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Annuities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Increasing Annuity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Loan Calculator</a:t>
            </a:r>
          </a:p>
          <a:p>
            <a:pPr algn="ctr">
              <a:lnSpc>
                <a:spcPts val="2790"/>
              </a:lnSpc>
            </a:pPr>
            <a:r>
              <a:rPr lang="en-US" sz="1800">
                <a:solidFill>
                  <a:srgbClr val="0F0F2E"/>
                </a:solidFill>
                <a:latin typeface="Inter"/>
                <a:ea typeface="Inter"/>
                <a:cs typeface="Inter"/>
                <a:sym typeface="Inter"/>
              </a:rPr>
              <a:t>will be where you can find related pictures that offer explanations through visual aids.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952848" y="4983248"/>
            <a:ext cx="351487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VIDEOS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33729" y="5499889"/>
            <a:ext cx="3753112" cy="3501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800">
                <a:solidFill>
                  <a:srgbClr val="0F0F2E"/>
                </a:solidFill>
                <a:latin typeface="Inter"/>
                <a:ea typeface="Inter"/>
                <a:cs typeface="Inter"/>
                <a:sym typeface="Inter"/>
              </a:rPr>
              <a:t>Within the other pages, namely :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Interest Converter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Date Converter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Single Investment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Annuities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Increasing Annuity</a:t>
            </a:r>
          </a:p>
          <a:p>
            <a:pPr algn="ctr">
              <a:lnSpc>
                <a:spcPts val="2790"/>
              </a:lnSpc>
            </a:pPr>
            <a:r>
              <a:rPr lang="en-US" sz="18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Loan Calculator</a:t>
            </a:r>
          </a:p>
          <a:p>
            <a:pPr algn="ctr">
              <a:lnSpc>
                <a:spcPts val="2790"/>
              </a:lnSpc>
            </a:pPr>
            <a:r>
              <a:rPr lang="en-US" sz="1800">
                <a:solidFill>
                  <a:srgbClr val="0F0F2E"/>
                </a:solidFill>
                <a:latin typeface="Inter"/>
                <a:ea typeface="Inter"/>
                <a:cs typeface="Inter"/>
                <a:sym typeface="Inter"/>
              </a:rPr>
              <a:t>will be where you can find related videos that offer explanations through visual aids.</a:t>
            </a:r>
          </a:p>
        </p:txBody>
      </p:sp>
      <p:sp>
        <p:nvSpPr>
          <p:cNvPr id="45" name="Freeform 45"/>
          <p:cNvSpPr/>
          <p:nvPr/>
        </p:nvSpPr>
        <p:spPr>
          <a:xfrm>
            <a:off x="5099819" y="1290285"/>
            <a:ext cx="1498534" cy="357775"/>
          </a:xfrm>
          <a:custGeom>
            <a:avLst/>
            <a:gdLst/>
            <a:ahLst/>
            <a:cxnLst/>
            <a:rect l="l" t="t" r="r" b="b"/>
            <a:pathLst>
              <a:path w="1498534" h="357775">
                <a:moveTo>
                  <a:pt x="0" y="0"/>
                </a:moveTo>
                <a:lnTo>
                  <a:pt x="1498534" y="0"/>
                </a:lnTo>
                <a:lnTo>
                  <a:pt x="1498534" y="357775"/>
                </a:lnTo>
                <a:lnTo>
                  <a:pt x="0" y="3577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46"/>
          <p:cNvSpPr txBox="1"/>
          <p:nvPr/>
        </p:nvSpPr>
        <p:spPr>
          <a:xfrm>
            <a:off x="5099819" y="509235"/>
            <a:ext cx="808836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WEBSITE INSTRUCTIONS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078586" y="1763512"/>
            <a:ext cx="6126350" cy="109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5"/>
              </a:lnSpc>
            </a:pPr>
            <a:r>
              <a:rPr lang="en-US" sz="1900" b="1">
                <a:solidFill>
                  <a:srgbClr val="0F0F2E"/>
                </a:solidFill>
                <a:latin typeface="Inter Bold"/>
                <a:ea typeface="Inter Bold"/>
                <a:cs typeface="Inter Bold"/>
                <a:sym typeface="Inter Bold"/>
              </a:rPr>
              <a:t>Here you’ll find instructions of the purpose of the pages on the website and try and give you more clarity on how to navigate the site with ease.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979</Words>
  <Application>Microsoft Macintosh PowerPoint</Application>
  <PresentationFormat>Custom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</vt:lpstr>
      <vt:lpstr>Apricots</vt:lpstr>
      <vt:lpstr>Rubik One</vt:lpstr>
      <vt:lpstr>Lilita One</vt:lpstr>
      <vt:lpstr>Impact</vt:lpstr>
      <vt:lpstr>Arial</vt:lpstr>
      <vt:lpstr>Inter Semi-Bold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BWIA121_PRESENTATION</dc:title>
  <cp:lastModifiedBy>Drytton Barnard</cp:lastModifiedBy>
  <cp:revision>3</cp:revision>
  <dcterms:created xsi:type="dcterms:W3CDTF">2006-08-16T00:00:00Z</dcterms:created>
  <dcterms:modified xsi:type="dcterms:W3CDTF">2025-08-18T23:17:49Z</dcterms:modified>
  <dc:identifier>DAGt-M7BgWk</dc:identifier>
</cp:coreProperties>
</file>